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56" r:id="rId6"/>
  </p:sldIdLst>
  <p:sldSz cx="7315200" cy="96012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4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20" autoAdjust="0"/>
  </p:normalViewPr>
  <p:slideViewPr>
    <p:cSldViewPr snapToGrid="0">
      <p:cViewPr varScale="1">
        <p:scale>
          <a:sx n="62" d="100"/>
          <a:sy n="62" d="100"/>
        </p:scale>
        <p:origin x="2299" y="58"/>
      </p:cViewPr>
      <p:guideLst>
        <p:guide orient="horz" pos="744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571308"/>
            <a:ext cx="6217920" cy="3342640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42853"/>
            <a:ext cx="5486400" cy="2318067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2AE1-20EB-48BE-AAE0-78810794EE8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F4E90-A599-472D-9A5B-D6E94C022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424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2AE1-20EB-48BE-AAE0-78810794EE8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F4E90-A599-472D-9A5B-D6E94C022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596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11175"/>
            <a:ext cx="1577340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11175"/>
            <a:ext cx="4640580" cy="81365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2AE1-20EB-48BE-AAE0-78810794EE8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F4E90-A599-472D-9A5B-D6E94C022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2AE1-20EB-48BE-AAE0-78810794EE8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F4E90-A599-472D-9A5B-D6E94C022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98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393635"/>
            <a:ext cx="6309360" cy="3993832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425250"/>
            <a:ext cx="6309360" cy="2100262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2AE1-20EB-48BE-AAE0-78810794EE8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F4E90-A599-472D-9A5B-D6E94C022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4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555875"/>
            <a:ext cx="3108960" cy="60918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555875"/>
            <a:ext cx="3108960" cy="60918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2AE1-20EB-48BE-AAE0-78810794EE8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F4E90-A599-472D-9A5B-D6E94C022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4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11177"/>
            <a:ext cx="630936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353628"/>
            <a:ext cx="3094672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507105"/>
            <a:ext cx="3094672" cy="51584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353628"/>
            <a:ext cx="3109913" cy="115347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507105"/>
            <a:ext cx="3109913" cy="51584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2AE1-20EB-48BE-AAE0-78810794EE8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F4E90-A599-472D-9A5B-D6E94C022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5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2AE1-20EB-48BE-AAE0-78810794EE8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F4E90-A599-472D-9A5B-D6E94C022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52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2AE1-20EB-48BE-AAE0-78810794EE8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F4E90-A599-472D-9A5B-D6E94C022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8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82397"/>
            <a:ext cx="3703320" cy="6823075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2AE1-20EB-48BE-AAE0-78810794EE8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F4E90-A599-472D-9A5B-D6E94C022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615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82397"/>
            <a:ext cx="3703320" cy="6823075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880360"/>
            <a:ext cx="2359342" cy="5336223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2AE1-20EB-48BE-AAE0-78810794EE8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F4E90-A599-472D-9A5B-D6E94C022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2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555875"/>
            <a:ext cx="630936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B2AE1-20EB-48BE-AAE0-78810794EE8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F4E90-A599-472D-9A5B-D6E94C022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28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hyperlink" Target="https://www.jbcharleston.jb.mil/About-Us/Flight-Safety-Programs/Mid-Air-Collision-Avoidance/" TargetMode="External"/><Relationship Id="rId10" Type="http://schemas.openxmlformats.org/officeDocument/2006/relationships/image" Target="../media/image7.png"/><Relationship Id="rId4" Type="http://schemas.openxmlformats.org/officeDocument/2006/relationships/hyperlink" Target="mailto:437AW.FLIGHTSAFETY@US.AF.MIL" TargetMode="External"/><Relationship Id="rId9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77" y="120715"/>
            <a:ext cx="1038585" cy="106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-4876799" y="61509"/>
            <a:ext cx="258597" cy="517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8016" tIns="64008" rIns="128016" bIns="64008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520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3657600" y="64008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en-US" sz="252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488636" y="171301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endParaRPr lang="en-US" sz="252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-4876799" y="3168564"/>
            <a:ext cx="258597" cy="517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8016" tIns="64008" rIns="128016" bIns="64008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520"/>
          </a:p>
        </p:txBody>
      </p:sp>
      <p:pic>
        <p:nvPicPr>
          <p:cNvPr id="17" name="Picture 1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2" b="31677"/>
          <a:stretch/>
        </p:blipFill>
        <p:spPr bwMode="auto">
          <a:xfrm>
            <a:off x="466635" y="2762725"/>
            <a:ext cx="1778871" cy="1062179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22132" y="8939719"/>
            <a:ext cx="632687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4160520" algn="ctr"/>
                <a:tab pos="8321040" algn="r"/>
              </a:tabLs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JBC </a:t>
            </a: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FLIGHT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SAFETY: 843-963-5600 </a:t>
            </a:r>
            <a:r>
              <a:rPr lang="en-US" sz="11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437AW.FLIGHTSAFETY@US.AF.MIL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4160520" algn="ctr"/>
                <a:tab pos="8321040" algn="r"/>
              </a:tabLst>
            </a:pPr>
            <a:r>
              <a:rPr lang="en-US" sz="11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https://www.jbcharleston.jb.mil/About-Us/Flight-Safety-Programs/Mid-Air-Collision-Avoidance</a:t>
            </a:r>
            <a:r>
              <a:rPr lang="en-US" sz="1100" u="sng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/</a:t>
            </a:r>
            <a:endParaRPr lang="en-US" sz="1100" u="sng" dirty="0" smtClean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4160520" algn="ctr"/>
                <a:tab pos="8321040" algn="r"/>
              </a:tabLst>
            </a:pP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COMMAND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POST: 843-963-8400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49960" y="180929"/>
            <a:ext cx="4998437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sz="1600" b="1" dirty="0" smtClean="0">
                <a:solidFill>
                  <a:srgbClr val="17365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JB CHARLESTON </a:t>
            </a:r>
            <a:br>
              <a:rPr lang="en-US" altLang="en-US" sz="1600" b="1" dirty="0" smtClean="0">
                <a:solidFill>
                  <a:srgbClr val="17365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1600" b="1" dirty="0" smtClean="0">
                <a:solidFill>
                  <a:srgbClr val="17365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MID-AIR COLLISION AVOIDANCE (MACA) PROGRAM 2022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583918" y="6754293"/>
            <a:ext cx="6138160" cy="18974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14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Collision Avoidance Checklist </a:t>
            </a:r>
            <a:endParaRPr lang="en-US" sz="1100" u="sng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11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Ahead </a:t>
            </a:r>
            <a:r>
              <a:rPr lang="en-US" sz="11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11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Flight plan route to minimize military training routes and traffic areas </a:t>
            </a:r>
          </a:p>
          <a:p>
            <a:pPr algn="ctr">
              <a:lnSpc>
                <a:spcPct val="115000"/>
              </a:lnSpc>
            </a:pPr>
            <a:r>
              <a:rPr lang="en-US" sz="11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Keeps Eyes Outside</a:t>
            </a: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Have charts available and be familiar with headings, altitudes and frequencies</a:t>
            </a:r>
          </a:p>
          <a:p>
            <a:pPr algn="ctr">
              <a:lnSpc>
                <a:spcPct val="115000"/>
              </a:lnSpc>
            </a:pPr>
            <a:r>
              <a:rPr lang="en-US" sz="11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Adhere to Standard Operating Procedures</a:t>
            </a: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Fly hemispherical altitudes and cloud clearances</a:t>
            </a:r>
          </a:p>
          <a:p>
            <a:pPr algn="ctr">
              <a:lnSpc>
                <a:spcPct val="115000"/>
              </a:lnSpc>
            </a:pPr>
            <a:r>
              <a:rPr lang="en-US" sz="11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Compensate for Design</a:t>
            </a: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Know your aircraft blind spots</a:t>
            </a:r>
          </a:p>
          <a:p>
            <a:pPr algn="ctr">
              <a:lnSpc>
                <a:spcPct val="115000"/>
              </a:lnSpc>
            </a:pPr>
            <a:r>
              <a:rPr lang="en-US" sz="11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Equip for Safety</a:t>
            </a: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High intensity lights increase visibility and use a transponder</a:t>
            </a:r>
          </a:p>
          <a:p>
            <a:pPr algn="ctr">
              <a:lnSpc>
                <a:spcPct val="115000"/>
              </a:lnSpc>
            </a:pPr>
            <a:r>
              <a:rPr lang="en-US" sz="11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 Up, Listen Up</a:t>
            </a: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Talk to ATC and make position reports at non-towered airfields </a:t>
            </a:r>
            <a:b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other’s position reports to build situational awareness  </a:t>
            </a:r>
          </a:p>
          <a:p>
            <a:pPr algn="ctr">
              <a:lnSpc>
                <a:spcPct val="115000"/>
              </a:lnSpc>
            </a:pPr>
            <a:r>
              <a:rPr lang="en-US" sz="11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Scan, Scan, Scan </a:t>
            </a: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 constantly scanning in your flight path good scanning techniques</a:t>
            </a:r>
            <a:endParaRPr 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2375116" y="3018806"/>
            <a:ext cx="387328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Coast Guard </a:t>
            </a:r>
            <a:r>
              <a:rPr lang="en-US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HH-65 helicopters 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based at Charleston </a:t>
            </a:r>
            <a:r>
              <a:rPr lang="en-US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Executive 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fly </a:t>
            </a:r>
            <a:r>
              <a:rPr lang="en-US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approximately 100 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KTS and at low-altitudes. They can often be seen over the beaches and in the local traffic patterns.</a:t>
            </a: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78704" y="4411459"/>
            <a:ext cx="386969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400"/>
              </a:spcAft>
            </a:pP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F-16s </a:t>
            </a:r>
            <a:r>
              <a:rPr lang="en-US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based around Columbia at Shaw AFB and </a:t>
            </a:r>
            <a:r>
              <a:rPr lang="en-US" sz="11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McEntire</a:t>
            </a:r>
            <a:r>
              <a:rPr lang="en-US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Joint National Guard Base </a:t>
            </a:r>
            <a:r>
              <a:rPr lang="en-US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F-18s and F-35s 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based in </a:t>
            </a:r>
            <a:r>
              <a:rPr lang="en-US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Beaufort regularly 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fly low-level routes around Charleston up to 350 KTS. They </a:t>
            </a:r>
            <a:r>
              <a:rPr lang="en-US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also fly in Gamecock and the Beaufort MOAs 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excess of 600 KTS </a:t>
            </a:r>
            <a:r>
              <a:rPr lang="en-US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executing 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aerobatic maneuvers. </a:t>
            </a:r>
            <a:r>
              <a:rPr lang="en-US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Their 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relatively small </a:t>
            </a:r>
            <a:r>
              <a:rPr lang="en-US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size make these 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fighter aircraft are extremely difficult to see, especially at high airspeeds.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2375115" y="1554788"/>
            <a:ext cx="38732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400"/>
              </a:spcAft>
            </a:pP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C-17s based at Charleston </a:t>
            </a:r>
            <a:r>
              <a:rPr lang="en-US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 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airspace </a:t>
            </a:r>
            <a:r>
              <a:rPr lang="en-US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 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350 </a:t>
            </a:r>
            <a:r>
              <a:rPr lang="en-US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KCAS at altitudes below 2000 feet AGL. C-17 can operate in large (20+) formations in instrument meteorological conditions. 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12" y="1227086"/>
            <a:ext cx="1741519" cy="1329360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2508420" y="1245537"/>
            <a:ext cx="3623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Heavy Aircraft  </a:t>
            </a:r>
            <a:endParaRPr lang="en-US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07532" y="2706305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Helicopters</a:t>
            </a:r>
            <a:endParaRPr lang="en-US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90170" y="4097145"/>
            <a:ext cx="14716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Fighter Aircraft</a:t>
            </a:r>
            <a:endParaRPr lang="en-US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474465" y="1549521"/>
            <a:ext cx="3773935" cy="3793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2474218" y="3011727"/>
            <a:ext cx="3774182" cy="826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474465" y="4404379"/>
            <a:ext cx="3773935" cy="543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635" y="4031076"/>
            <a:ext cx="1337019" cy="889725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46" y="4843040"/>
            <a:ext cx="1431660" cy="80530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27" r="8287"/>
          <a:stretch/>
        </p:blipFill>
        <p:spPr>
          <a:xfrm>
            <a:off x="466635" y="5528375"/>
            <a:ext cx="1534232" cy="892677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pic>
        <p:nvPicPr>
          <p:cNvPr id="1026" name="Picture 2" descr="315th Ailift Wing Patch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845" y="45571"/>
            <a:ext cx="1137882" cy="1137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210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 xmlns=""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95D56365922E47B011F9EC3EA29D96" ma:contentTypeVersion="11" ma:contentTypeDescription="Create a new document." ma:contentTypeScope="" ma:versionID="94e5fd860eae620be73130c2fb83f4f1">
  <xsd:schema xmlns:xsd="http://www.w3.org/2001/XMLSchema" xmlns:xs="http://www.w3.org/2001/XMLSchema" xmlns:p="http://schemas.microsoft.com/office/2006/metadata/properties" xmlns:ns2="2b28c2b0-c2cc-4426-907b-b0e2243a1f2c" xmlns:ns3="3b988591-71af-4728-8bb4-1d741815bbe8" targetNamespace="http://schemas.microsoft.com/office/2006/metadata/properties" ma:root="true" ma:fieldsID="7305742aced303dfbe21d5af19b7b3db" ns2:_="" ns3:_="">
    <xsd:import namespace="2b28c2b0-c2cc-4426-907b-b0e2243a1f2c"/>
    <xsd:import namespace="3b988591-71af-4728-8bb4-1d741815bbe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28c2b0-c2cc-4426-907b-b0e2243a1f2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988591-71af-4728-8bb4-1d741815bb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b28c2b0-c2cc-4426-907b-b0e2243a1f2c">NMNYUNSKVJMM-1403698122-95</_dlc_DocId>
    <_dlc_DocIdUrl xmlns="2b28c2b0-c2cc-4426-907b-b0e2243a1f2c">
      <Url>https://usaf.dps.mil/sites/JB-CHS/437AW/437SA/_layouts/15/DocIdRedir.aspx?ID=NMNYUNSKVJMM-1403698122-95</Url>
      <Description>NMNYUNSKVJMM-1403698122-95</Description>
    </_dlc_DocIdUrl>
  </documentManagement>
</p:properties>
</file>

<file path=customXml/itemProps1.xml><?xml version="1.0" encoding="utf-8"?>
<ds:datastoreItem xmlns:ds="http://schemas.openxmlformats.org/officeDocument/2006/customXml" ds:itemID="{23F57417-7E83-496C-8DE3-E27EFD7DE0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2C84A3-B208-44C8-95F4-CC97D7F04FA2}">
  <ds:schemaRefs>
    <ds:schemaRef ds:uri="http://schemas.microsoft.com/sharepoint/events"/>
    <ds:schemaRef ds:uri=""/>
  </ds:schemaRefs>
</ds:datastoreItem>
</file>

<file path=customXml/itemProps3.xml><?xml version="1.0" encoding="utf-8"?>
<ds:datastoreItem xmlns:ds="http://schemas.openxmlformats.org/officeDocument/2006/customXml" ds:itemID="{1FC2C855-2C6D-4C0F-B356-238C297578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28c2b0-c2cc-4426-907b-b0e2243a1f2c"/>
    <ds:schemaRef ds:uri="3b988591-71af-4728-8bb4-1d741815bb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E8AAE28-61C7-464E-8BC3-667FD5135BB3}">
  <ds:schemaRefs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3b988591-71af-4728-8bb4-1d741815bbe8"/>
    <ds:schemaRef ds:uri="http://schemas.microsoft.com/office/infopath/2007/PartnerControls"/>
    <ds:schemaRef ds:uri="2b28c2b0-c2cc-4426-907b-b0e2243a1f2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</TotalTime>
  <Words>269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>U.S. 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BUELNA, MANUEL A JR Maj USAF AMC 16 AS/DOT</dc:creator>
  <cp:lastModifiedBy>REYES, VICTOR A 2d Lt USAF AMC 628 ABW/PA</cp:lastModifiedBy>
  <cp:revision>14</cp:revision>
  <cp:lastPrinted>2021-08-09T17:50:04Z</cp:lastPrinted>
  <dcterms:created xsi:type="dcterms:W3CDTF">2018-03-29T11:20:44Z</dcterms:created>
  <dcterms:modified xsi:type="dcterms:W3CDTF">2022-02-08T19:06:31Z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0x0101008C95D56365922E47B011F9EC3EA29D96</vt:lpwstr>
  </property>
  <property fmtid="{D5CDD505-2E9C-101B-9397-08002B2CF9AE}" pid="3" name="_dlc_DocIdItemGuid">
    <vt:lpwstr>05e34c94-4d81-4be4-a377-4417d376eb12</vt:lpwstr>
  </property>
</Properties>
</file>