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5"/>
    <p:sldMasterId id="2147483671" r:id="rId6"/>
  </p:sldMasterIdLst>
  <p:notesMasterIdLst>
    <p:notesMasterId r:id="rId37"/>
  </p:notesMasterIdLst>
  <p:sldIdLst>
    <p:sldId id="296" r:id="rId7"/>
    <p:sldId id="257" r:id="rId8"/>
    <p:sldId id="282" r:id="rId9"/>
    <p:sldId id="283" r:id="rId10"/>
    <p:sldId id="267" r:id="rId11"/>
    <p:sldId id="268" r:id="rId12"/>
    <p:sldId id="298" r:id="rId13"/>
    <p:sldId id="286" r:id="rId14"/>
    <p:sldId id="287" r:id="rId15"/>
    <p:sldId id="295" r:id="rId16"/>
    <p:sldId id="289" r:id="rId17"/>
    <p:sldId id="288" r:id="rId18"/>
    <p:sldId id="258" r:id="rId19"/>
    <p:sldId id="259" r:id="rId20"/>
    <p:sldId id="260" r:id="rId21"/>
    <p:sldId id="261" r:id="rId22"/>
    <p:sldId id="262" r:id="rId23"/>
    <p:sldId id="263" r:id="rId24"/>
    <p:sldId id="264" r:id="rId25"/>
    <p:sldId id="265" r:id="rId26"/>
    <p:sldId id="266" r:id="rId27"/>
    <p:sldId id="269" r:id="rId28"/>
    <p:sldId id="271" r:id="rId29"/>
    <p:sldId id="290" r:id="rId30"/>
    <p:sldId id="294" r:id="rId31"/>
    <p:sldId id="293" r:id="rId32"/>
    <p:sldId id="270" r:id="rId33"/>
    <p:sldId id="275" r:id="rId34"/>
    <p:sldId id="284" r:id="rId35"/>
    <p:sldId id="285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53" d="100"/>
          <a:sy n="153" d="100"/>
        </p:scale>
        <p:origin x="4596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E66CDD-CD35-4652-B9A9-08DA5400FAE9}" type="datetimeFigureOut">
              <a:rPr lang="en-US" smtClean="0"/>
              <a:pPr/>
              <a:t>2/7/2022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AB118C-01C2-4374-A00E-23836D0528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294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778FBF8-946D-4827-A3CF-2021A86E5CEE}" type="slidenum">
              <a:rPr lang="en-US" sz="1200" smtClean="0">
                <a:latin typeface="Arial" charset="0"/>
                <a:cs typeface="Arial" charset="0"/>
              </a:rPr>
              <a:pPr/>
              <a:t>2</a:t>
            </a:fld>
            <a:endParaRPr lang="en-US" sz="1200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0057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F Logo.jpg"/>
          <p:cNvPicPr>
            <a:picLocks noChangeAspect="1"/>
          </p:cNvPicPr>
          <p:nvPr userDrawn="1"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8745" y="1515292"/>
            <a:ext cx="2394791" cy="2271630"/>
          </a:xfrm>
          <a:prstGeom prst="rect">
            <a:avLst/>
          </a:prstGeom>
        </p:spPr>
      </p:pic>
      <p:pic>
        <p:nvPicPr>
          <p:cNvPr id="10" name="Picture 11" descr="18TH-AIR-FORCEtrans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100513" y="1077563"/>
            <a:ext cx="94297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6" descr="gif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2589" y="1427740"/>
            <a:ext cx="1368625" cy="136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Line 5"/>
          <p:cNvSpPr>
            <a:spLocks noChangeShapeType="1"/>
          </p:cNvSpPr>
          <p:nvPr/>
        </p:nvSpPr>
        <p:spPr bwMode="auto">
          <a:xfrm>
            <a:off x="382588" y="6292850"/>
            <a:ext cx="8382000" cy="0"/>
          </a:xfrm>
          <a:prstGeom prst="line">
            <a:avLst/>
          </a:prstGeom>
          <a:noFill/>
          <a:ln w="57150">
            <a:solidFill>
              <a:srgbClr val="0000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lnSpc>
                <a:spcPct val="90000"/>
              </a:lnSpc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0" y="214313"/>
            <a:ext cx="9144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3600" i="1" dirty="0" smtClean="0">
                <a:latin typeface="Arial" charset="0"/>
              </a:rPr>
              <a:t>437th Airlift Wing</a:t>
            </a:r>
            <a:endParaRPr lang="en-US" sz="3600" i="1" dirty="0">
              <a:latin typeface="Arial" charset="0"/>
            </a:endParaRPr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>
            <a:off x="381000" y="984250"/>
            <a:ext cx="8382000" cy="0"/>
          </a:xfrm>
          <a:prstGeom prst="line">
            <a:avLst/>
          </a:prstGeom>
          <a:noFill/>
          <a:ln w="57150">
            <a:solidFill>
              <a:srgbClr val="0000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lnSpc>
                <a:spcPct val="90000"/>
              </a:lnSpc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3189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22388" y="5086350"/>
            <a:ext cx="6489700" cy="1082675"/>
          </a:xfrm>
          <a:ln w="9525"/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</a:t>
            </a:r>
          </a:p>
          <a:p>
            <a:r>
              <a:rPr lang="en-US"/>
              <a:t>Master Subtitle Style</a:t>
            </a:r>
          </a:p>
        </p:txBody>
      </p:sp>
      <p:sp>
        <p:nvSpPr>
          <p:cNvPr id="1318916" name="Rectangle 4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806575" y="3863975"/>
            <a:ext cx="5518150" cy="10128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9013881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1371600"/>
          </a:xfrm>
          <a:prstGeom prst="rect">
            <a:avLst/>
          </a:prstGeom>
          <a:gradFill rotWithShape="0">
            <a:gsLst>
              <a:gs pos="0">
                <a:srgbClr val="EABA0A"/>
              </a:gs>
              <a:gs pos="100000">
                <a:srgbClr val="FFFFFF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0" y="1143000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1000" b="1" i="1">
              <a:solidFill>
                <a:srgbClr val="FF3300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143000" y="90488"/>
            <a:ext cx="708501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5334000"/>
            <a:ext cx="6400800" cy="12192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r" eaLnBrk="1" hangingPunct="1">
              <a:defRPr sz="1000" b="1">
                <a:latin typeface="+mn-lt"/>
              </a:defRPr>
            </a:lvl1pPr>
          </a:lstStyle>
          <a:p>
            <a:pPr>
              <a:defRPr/>
            </a:pPr>
            <a:fld id="{57D7A226-AD45-40A3-8D8E-18E3E01252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9" name="Picture 8" descr="mag31trans.gif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345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556375"/>
            <a:ext cx="2895600" cy="457200"/>
          </a:xfrm>
          <a:prstGeom prst="rect">
            <a:avLst/>
          </a:prstGeom>
          <a:ln/>
        </p:spPr>
        <p:txBody>
          <a:bodyPr/>
          <a:lstStyle>
            <a:lvl1pPr algn="ctr">
              <a:defRPr b="1">
                <a:solidFill>
                  <a:srgbClr val="008000"/>
                </a:solidFill>
              </a:defRPr>
            </a:lvl1pPr>
          </a:lstStyle>
          <a:p>
            <a:pPr>
              <a:defRPr/>
            </a:pPr>
            <a:r>
              <a:rPr lang="en-US" smtClean="0"/>
              <a:t>UNCLASSIFIED / FOUO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4031176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1371600"/>
          </a:xfrm>
          <a:prstGeom prst="rect">
            <a:avLst/>
          </a:prstGeom>
          <a:gradFill rotWithShape="0">
            <a:gsLst>
              <a:gs pos="0">
                <a:srgbClr val="EABA0A"/>
              </a:gs>
              <a:gs pos="100000">
                <a:srgbClr val="FFFFFF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7E9CAB48-A530-4786-9BB8-95543161EF3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 descr="mag31trans.gif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345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143000" y="90488"/>
            <a:ext cx="708501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556375"/>
            <a:ext cx="2895600" cy="457200"/>
          </a:xfrm>
          <a:prstGeom prst="rect">
            <a:avLst/>
          </a:prstGeom>
          <a:ln/>
        </p:spPr>
        <p:txBody>
          <a:bodyPr/>
          <a:lstStyle>
            <a:lvl1pPr algn="ctr">
              <a:defRPr b="1">
                <a:solidFill>
                  <a:srgbClr val="008000"/>
                </a:solidFill>
              </a:defRPr>
            </a:lvl1pPr>
          </a:lstStyle>
          <a:p>
            <a:pPr>
              <a:defRPr/>
            </a:pPr>
            <a:r>
              <a:rPr lang="en-US" smtClean="0"/>
              <a:t>UNCLASSIFIED / FOUO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984709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1371600"/>
          </a:xfrm>
          <a:prstGeom prst="rect">
            <a:avLst/>
          </a:prstGeom>
          <a:gradFill rotWithShape="0">
            <a:gsLst>
              <a:gs pos="0">
                <a:srgbClr val="EABA0A"/>
              </a:gs>
              <a:gs pos="100000">
                <a:srgbClr val="FFFFFF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F47AE2E7-D102-4FD9-B4B9-CBD6E019FE3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 descr="mag31trans.gif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345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556375"/>
            <a:ext cx="2895600" cy="457200"/>
          </a:xfrm>
          <a:prstGeom prst="rect">
            <a:avLst/>
          </a:prstGeom>
          <a:ln/>
        </p:spPr>
        <p:txBody>
          <a:bodyPr/>
          <a:lstStyle>
            <a:lvl1pPr algn="ctr">
              <a:defRPr b="1">
                <a:solidFill>
                  <a:srgbClr val="008000"/>
                </a:solidFill>
              </a:defRPr>
            </a:lvl1pPr>
          </a:lstStyle>
          <a:p>
            <a:pPr>
              <a:defRPr/>
            </a:pPr>
            <a:r>
              <a:rPr lang="en-US" smtClean="0"/>
              <a:t>UNCLASSIFIED / FOUO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4858556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1371600"/>
          </a:xfrm>
          <a:prstGeom prst="rect">
            <a:avLst/>
          </a:prstGeom>
          <a:gradFill rotWithShape="0">
            <a:gsLst>
              <a:gs pos="0">
                <a:srgbClr val="EABA0A"/>
              </a:gs>
              <a:gs pos="100000">
                <a:srgbClr val="FFFFFF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524000"/>
            <a:ext cx="41148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524000"/>
            <a:ext cx="41148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42A7D606-AA2B-41F1-98A6-C0189285EE0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9" name="Picture 8" descr="mag31trans.gif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345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143000" y="90488"/>
            <a:ext cx="708501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556375"/>
            <a:ext cx="2895600" cy="457200"/>
          </a:xfrm>
          <a:prstGeom prst="rect">
            <a:avLst/>
          </a:prstGeom>
          <a:ln/>
        </p:spPr>
        <p:txBody>
          <a:bodyPr/>
          <a:lstStyle>
            <a:lvl1pPr algn="ctr">
              <a:defRPr b="1">
                <a:solidFill>
                  <a:srgbClr val="008000"/>
                </a:solidFill>
              </a:defRPr>
            </a:lvl1pPr>
          </a:lstStyle>
          <a:p>
            <a:pPr>
              <a:defRPr/>
            </a:pPr>
            <a:r>
              <a:rPr lang="en-US" smtClean="0"/>
              <a:t>UNCLASSIFIED / FOUO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6903106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1371600"/>
          </a:xfrm>
          <a:prstGeom prst="rect">
            <a:avLst/>
          </a:prstGeom>
          <a:gradFill rotWithShape="0">
            <a:gsLst>
              <a:gs pos="0">
                <a:srgbClr val="EABA0A"/>
              </a:gs>
              <a:gs pos="100000">
                <a:srgbClr val="FFFFFF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Rectangle 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4C30AA43-E07A-4510-B9FF-AFE33556A81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1" name="Picture 10" descr="mag31trans.gif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345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143000" y="90488"/>
            <a:ext cx="708501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6375"/>
            <a:ext cx="2895600" cy="457200"/>
          </a:xfrm>
          <a:prstGeom prst="rect">
            <a:avLst/>
          </a:prstGeom>
          <a:ln/>
        </p:spPr>
        <p:txBody>
          <a:bodyPr/>
          <a:lstStyle>
            <a:lvl1pPr algn="ctr">
              <a:defRPr b="1">
                <a:solidFill>
                  <a:srgbClr val="008000"/>
                </a:solidFill>
              </a:defRPr>
            </a:lvl1pPr>
          </a:lstStyle>
          <a:p>
            <a:pPr>
              <a:defRPr/>
            </a:pPr>
            <a:r>
              <a:rPr lang="en-US" smtClean="0"/>
              <a:t>UNCLASSIFIED / FOUO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061433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1371600"/>
          </a:xfrm>
          <a:prstGeom prst="rect">
            <a:avLst/>
          </a:prstGeom>
          <a:gradFill rotWithShape="0">
            <a:gsLst>
              <a:gs pos="0">
                <a:srgbClr val="EABA0A"/>
              </a:gs>
              <a:gs pos="100000">
                <a:srgbClr val="FFFFFF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82934347-2BD0-4779-960D-5D33692DC91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 descr="mag31trans.gif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345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143000" y="90488"/>
            <a:ext cx="708501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556375"/>
            <a:ext cx="2895600" cy="457200"/>
          </a:xfrm>
          <a:prstGeom prst="rect">
            <a:avLst/>
          </a:prstGeom>
          <a:ln/>
        </p:spPr>
        <p:txBody>
          <a:bodyPr/>
          <a:lstStyle>
            <a:lvl1pPr algn="ctr">
              <a:defRPr b="1">
                <a:solidFill>
                  <a:srgbClr val="008000"/>
                </a:solidFill>
              </a:defRPr>
            </a:lvl1pPr>
          </a:lstStyle>
          <a:p>
            <a:pPr>
              <a:defRPr/>
            </a:pPr>
            <a:r>
              <a:rPr lang="en-US" smtClean="0"/>
              <a:t>UNCLASSIFIED / FOUO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3963242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1371600"/>
          </a:xfrm>
          <a:prstGeom prst="rect">
            <a:avLst/>
          </a:prstGeom>
          <a:gradFill rotWithShape="0">
            <a:gsLst>
              <a:gs pos="0">
                <a:srgbClr val="EABA0A"/>
              </a:gs>
              <a:gs pos="100000">
                <a:srgbClr val="FFFFFF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A2EF5300-CD05-4DFE-9932-F3C0CD8C758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Picture 5" descr="mag31trans.gif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345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556375"/>
            <a:ext cx="2895600" cy="457200"/>
          </a:xfrm>
          <a:prstGeom prst="rect">
            <a:avLst/>
          </a:prstGeom>
          <a:ln/>
        </p:spPr>
        <p:txBody>
          <a:bodyPr/>
          <a:lstStyle>
            <a:lvl1pPr algn="ctr">
              <a:defRPr b="1">
                <a:solidFill>
                  <a:srgbClr val="008000"/>
                </a:solidFill>
              </a:defRPr>
            </a:lvl1pPr>
          </a:lstStyle>
          <a:p>
            <a:pPr>
              <a:defRPr/>
            </a:pPr>
            <a:r>
              <a:rPr lang="en-US" smtClean="0"/>
              <a:t>UNCLASSIFIED / FOUO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1398513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1371600"/>
          </a:xfrm>
          <a:prstGeom prst="rect">
            <a:avLst/>
          </a:prstGeom>
          <a:gradFill rotWithShape="0">
            <a:gsLst>
              <a:gs pos="0">
                <a:srgbClr val="EABA0A"/>
              </a:gs>
              <a:gs pos="100000">
                <a:srgbClr val="FFFFFF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99191"/>
            <a:ext cx="5111750" cy="462697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C51DF44B-15F0-4C9A-80EB-FBBAD785D47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9" name="Picture 8" descr="mag31trans.gif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345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556375"/>
            <a:ext cx="2895600" cy="457200"/>
          </a:xfrm>
          <a:prstGeom prst="rect">
            <a:avLst/>
          </a:prstGeom>
          <a:ln/>
        </p:spPr>
        <p:txBody>
          <a:bodyPr/>
          <a:lstStyle>
            <a:lvl1pPr algn="ctr">
              <a:defRPr b="1">
                <a:solidFill>
                  <a:srgbClr val="008000"/>
                </a:solidFill>
              </a:defRPr>
            </a:lvl1pPr>
          </a:lstStyle>
          <a:p>
            <a:pPr>
              <a:defRPr/>
            </a:pPr>
            <a:r>
              <a:rPr lang="en-US" smtClean="0"/>
              <a:t>UNCLASSIFIED / FOUO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8899049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1371600"/>
          </a:xfrm>
          <a:prstGeom prst="rect">
            <a:avLst/>
          </a:prstGeom>
          <a:gradFill rotWithShape="0">
            <a:gsLst>
              <a:gs pos="0">
                <a:srgbClr val="EABA0A"/>
              </a:gs>
              <a:gs pos="100000">
                <a:srgbClr val="FFFFFF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B3C036FF-B3CE-4C47-8D23-0FDADC5D4FC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9" name="Picture 8" descr="mag31trans.gif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345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556375"/>
            <a:ext cx="2895600" cy="457200"/>
          </a:xfrm>
          <a:prstGeom prst="rect">
            <a:avLst/>
          </a:prstGeom>
          <a:ln/>
        </p:spPr>
        <p:txBody>
          <a:bodyPr/>
          <a:lstStyle>
            <a:lvl1pPr algn="ctr">
              <a:defRPr b="1">
                <a:solidFill>
                  <a:srgbClr val="008000"/>
                </a:solidFill>
              </a:defRPr>
            </a:lvl1pPr>
          </a:lstStyle>
          <a:p>
            <a:pPr>
              <a:defRPr/>
            </a:pPr>
            <a:r>
              <a:rPr lang="en-US" smtClean="0"/>
              <a:t>UNCLASSIFIED / FOUO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7795066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1371600"/>
          </a:xfrm>
          <a:prstGeom prst="rect">
            <a:avLst/>
          </a:prstGeom>
          <a:gradFill rotWithShape="0">
            <a:gsLst>
              <a:gs pos="0">
                <a:srgbClr val="EABA0A"/>
              </a:gs>
              <a:gs pos="100000">
                <a:srgbClr val="FFFFFF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13C95E9F-153A-4D5A-AAF9-3E85E6BB4D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 descr="mag31trans.gif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345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556375"/>
            <a:ext cx="2895600" cy="457200"/>
          </a:xfrm>
          <a:prstGeom prst="rect">
            <a:avLst/>
          </a:prstGeom>
          <a:ln/>
        </p:spPr>
        <p:txBody>
          <a:bodyPr/>
          <a:lstStyle>
            <a:lvl1pPr algn="ctr">
              <a:defRPr b="1">
                <a:solidFill>
                  <a:srgbClr val="008000"/>
                </a:solidFill>
              </a:defRPr>
            </a:lvl1pPr>
          </a:lstStyle>
          <a:p>
            <a:pPr>
              <a:defRPr/>
            </a:pPr>
            <a:r>
              <a:rPr lang="en-US" smtClean="0"/>
              <a:t>UNCLASSIFIED / FOUO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327891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-1"/>
            <a:ext cx="9143999" cy="1201479"/>
          </a:xfrm>
        </p:spPr>
        <p:txBody>
          <a:bodyPr/>
          <a:lstStyle>
            <a:lvl1pPr>
              <a:defRPr lang="en-US" sz="3200" b="1" dirty="0" smtClean="0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646" y="1327150"/>
            <a:ext cx="8414229" cy="4949825"/>
          </a:xfrm>
        </p:spPr>
        <p:txBody>
          <a:bodyPr/>
          <a:lstStyle>
            <a:lvl4pPr>
              <a:buClr>
                <a:srgbClr val="000066"/>
              </a:buClr>
              <a:defRPr/>
            </a:lvl4pPr>
            <a:lvl5pPr>
              <a:buClr>
                <a:srgbClr val="000066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3541201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1371600"/>
          </a:xfrm>
          <a:prstGeom prst="rect">
            <a:avLst/>
          </a:prstGeom>
          <a:gradFill rotWithShape="0">
            <a:gsLst>
              <a:gs pos="0">
                <a:srgbClr val="EABA0A"/>
              </a:gs>
              <a:gs pos="100000">
                <a:srgbClr val="FFFFFF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90488"/>
            <a:ext cx="6134100" cy="59293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F05FAFFB-C966-4B77-B89E-76CD5DEA460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19900" y="90488"/>
            <a:ext cx="2095500" cy="5929312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556375"/>
            <a:ext cx="2895600" cy="457200"/>
          </a:xfrm>
          <a:prstGeom prst="rect">
            <a:avLst/>
          </a:prstGeom>
          <a:ln/>
        </p:spPr>
        <p:txBody>
          <a:bodyPr/>
          <a:lstStyle>
            <a:lvl1pPr algn="ctr">
              <a:defRPr b="1">
                <a:solidFill>
                  <a:srgbClr val="008000"/>
                </a:solidFill>
              </a:defRPr>
            </a:lvl1pPr>
          </a:lstStyle>
          <a:p>
            <a:pPr>
              <a:defRPr/>
            </a:pPr>
            <a:r>
              <a:rPr lang="en-US" smtClean="0"/>
              <a:t>UNCLASSIFIED / FOUO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40104081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1371600"/>
          </a:xfrm>
          <a:prstGeom prst="rect">
            <a:avLst/>
          </a:prstGeom>
          <a:gradFill rotWithShape="0">
            <a:gsLst>
              <a:gs pos="0">
                <a:srgbClr val="EABA0A"/>
              </a:gs>
              <a:gs pos="100000">
                <a:srgbClr val="FFFFFF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90488"/>
            <a:ext cx="7086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524000"/>
            <a:ext cx="41148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800600" y="1524000"/>
            <a:ext cx="4114800" cy="4495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3CE7ACE2-D7F2-4A64-B4BA-051AE1C829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9" name="Picture 8" descr="mag31trans.gif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345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556375"/>
            <a:ext cx="2895600" cy="457200"/>
          </a:xfrm>
          <a:prstGeom prst="rect">
            <a:avLst/>
          </a:prstGeom>
          <a:ln/>
        </p:spPr>
        <p:txBody>
          <a:bodyPr/>
          <a:lstStyle>
            <a:lvl1pPr algn="ctr">
              <a:defRPr b="1">
                <a:solidFill>
                  <a:srgbClr val="008000"/>
                </a:solidFill>
              </a:defRPr>
            </a:lvl1pPr>
          </a:lstStyle>
          <a:p>
            <a:pPr>
              <a:defRPr/>
            </a:pPr>
            <a:r>
              <a:rPr lang="en-US" smtClean="0"/>
              <a:t>UNCLASSIFIED / FOUO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5893627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1371600"/>
          </a:xfrm>
          <a:prstGeom prst="rect">
            <a:avLst/>
          </a:prstGeom>
          <a:gradFill rotWithShape="0">
            <a:gsLst>
              <a:gs pos="0">
                <a:srgbClr val="EABA0A"/>
              </a:gs>
              <a:gs pos="100000">
                <a:srgbClr val="FFFFFF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90488"/>
            <a:ext cx="7086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533400" y="1524000"/>
            <a:ext cx="8382000" cy="4495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614296C7-A94E-46B0-A5FA-E57513D6948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 descr="mag31trans.gif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345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556375"/>
            <a:ext cx="2895600" cy="457200"/>
          </a:xfrm>
          <a:prstGeom prst="rect">
            <a:avLst/>
          </a:prstGeom>
          <a:ln/>
        </p:spPr>
        <p:txBody>
          <a:bodyPr/>
          <a:lstStyle>
            <a:lvl1pPr algn="ctr">
              <a:defRPr b="1">
                <a:solidFill>
                  <a:srgbClr val="008000"/>
                </a:solidFill>
              </a:defRPr>
            </a:lvl1pPr>
          </a:lstStyle>
          <a:p>
            <a:pPr>
              <a:defRPr/>
            </a:pPr>
            <a:r>
              <a:rPr lang="en-US" smtClean="0"/>
              <a:t>UNCLASSIFIED / FOUO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298121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8300" y="1335087"/>
            <a:ext cx="4164013" cy="4906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buClr>
                <a:srgbClr val="000066"/>
              </a:buClr>
              <a:defRPr sz="1600"/>
            </a:lvl4pPr>
            <a:lvl5pPr>
              <a:buClr>
                <a:srgbClr val="000066"/>
              </a:buCl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7888" y="1327151"/>
            <a:ext cx="4090987" cy="49149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buClr>
                <a:srgbClr val="000066"/>
              </a:buClr>
              <a:defRPr sz="1600"/>
            </a:lvl4pPr>
            <a:lvl5pPr>
              <a:buClr>
                <a:srgbClr val="000066"/>
              </a:buCl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775905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-1"/>
            <a:ext cx="9144000" cy="120147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8300" y="1335088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8300" y="2153610"/>
            <a:ext cx="4040188" cy="40884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buClr>
                <a:srgbClr val="000066"/>
              </a:buClr>
              <a:defRPr sz="1600"/>
            </a:lvl4pPr>
            <a:lvl5pPr>
              <a:buClr>
                <a:srgbClr val="000066"/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3588" y="1335088"/>
            <a:ext cx="420528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3588" y="2158408"/>
            <a:ext cx="4205287" cy="408364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buClr>
                <a:srgbClr val="000066"/>
              </a:buClr>
              <a:defRPr sz="1600"/>
            </a:lvl4pPr>
            <a:lvl5pPr>
              <a:buClr>
                <a:srgbClr val="000066"/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419970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9143999" cy="12005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5130361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8106030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9143999" cy="1201478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62849" y="1335777"/>
            <a:ext cx="4164013" cy="4906274"/>
          </a:xfrm>
        </p:spPr>
        <p:txBody>
          <a:bodyPr/>
          <a:lstStyle>
            <a:lvl4pPr>
              <a:buClr>
                <a:srgbClr val="000066"/>
              </a:buClr>
              <a:defRPr/>
            </a:lvl4pPr>
            <a:lvl5pPr>
              <a:buClr>
                <a:srgbClr val="000066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79262" y="1327150"/>
            <a:ext cx="4090987" cy="2398713"/>
          </a:xfrm>
        </p:spPr>
        <p:txBody>
          <a:bodyPr/>
          <a:lstStyle>
            <a:lvl4pPr>
              <a:buClr>
                <a:srgbClr val="000066"/>
              </a:buClr>
              <a:defRPr/>
            </a:lvl4pPr>
            <a:lvl5pPr>
              <a:buClr>
                <a:srgbClr val="000066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79262" y="3878263"/>
            <a:ext cx="4090987" cy="2363787"/>
          </a:xfrm>
        </p:spPr>
        <p:txBody>
          <a:bodyPr/>
          <a:lstStyle>
            <a:lvl4pPr>
              <a:buClr>
                <a:srgbClr val="000066"/>
              </a:buClr>
              <a:defRPr/>
            </a:lvl4pPr>
            <a:lvl5pPr>
              <a:buClr>
                <a:srgbClr val="000066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821405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Qua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 hasCustomPrompt="1"/>
          </p:nvPr>
        </p:nvSpPr>
        <p:spPr>
          <a:xfrm>
            <a:off x="0" y="1"/>
            <a:ext cx="9143999" cy="1201478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62850" y="1327150"/>
            <a:ext cx="4097008" cy="2398713"/>
          </a:xfrm>
        </p:spPr>
        <p:txBody>
          <a:bodyPr/>
          <a:lstStyle>
            <a:lvl1pPr marL="231775" indent="-231775">
              <a:defRPr sz="1400"/>
            </a:lvl1pPr>
            <a:lvl2pPr marL="461963" indent="-230188">
              <a:defRPr sz="1400"/>
            </a:lvl2pPr>
            <a:lvl3pPr marL="682625" indent="-220663">
              <a:defRPr sz="1400"/>
            </a:lvl3pPr>
            <a:lvl4pPr>
              <a:buClr>
                <a:srgbClr val="000066"/>
              </a:buClr>
              <a:defRPr sz="1400"/>
            </a:lvl4pPr>
            <a:lvl5pPr>
              <a:buClr>
                <a:srgbClr val="000066"/>
              </a:buCl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79262" y="1327150"/>
            <a:ext cx="4090987" cy="2398713"/>
          </a:xfrm>
        </p:spPr>
        <p:txBody>
          <a:bodyPr/>
          <a:lstStyle>
            <a:lvl1pPr marL="231775" indent="-231775">
              <a:defRPr lang="en-US" sz="1400" b="1" dirty="0" smtClean="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461963" indent="-230188">
              <a:defRPr sz="1400"/>
            </a:lvl2pPr>
            <a:lvl3pPr marL="682625" indent="-220663">
              <a:defRPr sz="1400"/>
            </a:lvl3pPr>
            <a:lvl4pPr>
              <a:buClr>
                <a:srgbClr val="000066"/>
              </a:buClr>
              <a:defRPr/>
            </a:lvl4pPr>
            <a:lvl5pPr>
              <a:buClr>
                <a:srgbClr val="000066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endParaRPr lang="en-US" dirty="0" smtClean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62850" y="3869637"/>
            <a:ext cx="4097008" cy="2363787"/>
          </a:xfrm>
        </p:spPr>
        <p:txBody>
          <a:bodyPr/>
          <a:lstStyle>
            <a:lvl1pPr marL="231775" indent="-231775">
              <a:defRPr sz="1400"/>
            </a:lvl1pPr>
            <a:lvl2pPr marL="461963" indent="-230188">
              <a:defRPr sz="1400"/>
            </a:lvl2pPr>
            <a:lvl3pPr marL="682625" indent="-220663">
              <a:defRPr sz="1400"/>
            </a:lvl3pPr>
            <a:lvl4pPr>
              <a:buClr>
                <a:srgbClr val="000066"/>
              </a:buClr>
              <a:defRPr/>
            </a:lvl4pPr>
            <a:lvl5pPr>
              <a:buClr>
                <a:srgbClr val="000066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79262" y="3869637"/>
            <a:ext cx="4090987" cy="2363787"/>
          </a:xfrm>
        </p:spPr>
        <p:txBody>
          <a:bodyPr/>
          <a:lstStyle>
            <a:lvl1pPr marL="231775" indent="-231775">
              <a:defRPr sz="1400"/>
            </a:lvl1pPr>
            <a:lvl2pPr marL="461963" indent="-230188">
              <a:defRPr sz="1400"/>
            </a:lvl2pPr>
            <a:lvl3pPr marL="682625" indent="-220663">
              <a:defRPr sz="1400"/>
            </a:lvl3pPr>
            <a:lvl4pPr>
              <a:buClr>
                <a:srgbClr val="000066"/>
              </a:buClr>
              <a:defRPr/>
            </a:lvl4pPr>
            <a:lvl5pPr>
              <a:buClr>
                <a:srgbClr val="000066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 flipV="1">
            <a:off x="368300" y="3812875"/>
            <a:ext cx="8410575" cy="8628"/>
          </a:xfrm>
          <a:prstGeom prst="line">
            <a:avLst/>
          </a:prstGeom>
          <a:ln w="38100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 rot="5400000">
            <a:off x="2155204" y="3785221"/>
            <a:ext cx="4833592" cy="0"/>
          </a:xfrm>
          <a:prstGeom prst="line">
            <a:avLst/>
          </a:prstGeom>
          <a:ln w="38100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7309469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9143999" cy="1201478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62850" y="1335777"/>
            <a:ext cx="8407400" cy="4906273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2493680690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" name="Picture 12" descr="18TH-AIR-FORCEtrans"/>
          <p:cNvPicPr>
            <a:picLocks noChangeAspect="1" noChangeArrowheads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8101584" y="64008"/>
            <a:ext cx="885825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6" descr="gif"/>
          <p:cNvPicPr>
            <a:picLocks noChangeAspect="1" noChangeArrowheads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9747" y="133120"/>
            <a:ext cx="1249113" cy="124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 descr="chrmblue_std"/>
          <p:cNvPicPr>
            <a:picLocks noChangeAspect="1" noChangeArrowheads="1"/>
          </p:cNvPicPr>
          <p:nvPr/>
        </p:nvPicPr>
        <p:blipFill>
          <a:blip r:embed="rId1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2625" y="238572"/>
            <a:ext cx="963612" cy="90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17892" name="Line 4"/>
          <p:cNvSpPr>
            <a:spLocks noChangeShapeType="1"/>
          </p:cNvSpPr>
          <p:nvPr/>
        </p:nvSpPr>
        <p:spPr bwMode="auto">
          <a:xfrm flipV="1">
            <a:off x="368300" y="1232452"/>
            <a:ext cx="8410575" cy="3224"/>
          </a:xfrm>
          <a:prstGeom prst="line">
            <a:avLst/>
          </a:prstGeom>
          <a:noFill/>
          <a:ln w="57150">
            <a:solidFill>
              <a:srgbClr val="0000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lnSpc>
                <a:spcPct val="90000"/>
              </a:lnSpc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317893" name="Text Box 5"/>
          <p:cNvSpPr txBox="1">
            <a:spLocks noChangeArrowheads="1"/>
          </p:cNvSpPr>
          <p:nvPr/>
        </p:nvSpPr>
        <p:spPr bwMode="auto">
          <a:xfrm>
            <a:off x="368300" y="6567488"/>
            <a:ext cx="633412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45720" rIns="45720">
            <a:spAutoFit/>
          </a:bodyPr>
          <a:lstStyle/>
          <a:p>
            <a:pPr algn="l" eaLnBrk="0" hangingPunct="0">
              <a:spcBef>
                <a:spcPct val="50000"/>
              </a:spcBef>
              <a:defRPr/>
            </a:pPr>
            <a:fld id="{67ADCDE8-5513-447E-B518-1CEE306A6ACF}" type="slidenum">
              <a:rPr lang="en-US" sz="1400" i="1">
                <a:latin typeface="Arial" charset="0"/>
              </a:rPr>
              <a:pPr algn="l" eaLnBrk="0" hangingPunct="0">
                <a:spcBef>
                  <a:spcPct val="50000"/>
                </a:spcBef>
                <a:defRPr/>
              </a:pPr>
              <a:t>‹#›</a:t>
            </a:fld>
            <a:endParaRPr lang="en-US" sz="1400" i="1" dirty="0">
              <a:latin typeface="Arial" charset="0"/>
            </a:endParaRPr>
          </a:p>
        </p:txBody>
      </p:sp>
      <p:sp>
        <p:nvSpPr>
          <p:cNvPr id="1317894" name="Line 6"/>
          <p:cNvSpPr>
            <a:spLocks noChangeShapeType="1"/>
          </p:cNvSpPr>
          <p:nvPr/>
        </p:nvSpPr>
        <p:spPr bwMode="auto">
          <a:xfrm flipV="1">
            <a:off x="368300" y="6292850"/>
            <a:ext cx="8396288" cy="12534"/>
          </a:xfrm>
          <a:prstGeom prst="line">
            <a:avLst/>
          </a:prstGeom>
          <a:noFill/>
          <a:ln w="57150">
            <a:solidFill>
              <a:srgbClr val="0000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lnSpc>
                <a:spcPct val="90000"/>
              </a:lnSpc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8300" y="1327150"/>
            <a:ext cx="8407400" cy="49498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0" y="1"/>
            <a:ext cx="9143999" cy="1200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17897" name="Text Box 9"/>
          <p:cNvSpPr txBox="1">
            <a:spLocks noChangeArrowheads="1"/>
          </p:cNvSpPr>
          <p:nvPr/>
        </p:nvSpPr>
        <p:spPr bwMode="auto">
          <a:xfrm>
            <a:off x="1138238" y="6382709"/>
            <a:ext cx="68675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1800" i="1" dirty="0" smtClean="0">
                <a:solidFill>
                  <a:schemeClr val="accent6">
                    <a:lumMod val="50000"/>
                  </a:schemeClr>
                </a:solidFill>
                <a:latin typeface="Century Schoolbook" pitchFamily="18" charset="0"/>
              </a:rPr>
              <a:t>“</a:t>
            </a:r>
            <a:r>
              <a:rPr lang="en-US" sz="1800" b="1" i="1" kern="1200" dirty="0" smtClean="0">
                <a:solidFill>
                  <a:schemeClr val="accent6">
                    <a:lumMod val="50000"/>
                  </a:schemeClr>
                </a:solidFill>
                <a:latin typeface="Century Schoolbook" pitchFamily="18" charset="0"/>
                <a:ea typeface="+mn-ea"/>
                <a:cs typeface="Arial" pitchFamily="34" charset="0"/>
              </a:rPr>
              <a:t>Safe,</a:t>
            </a:r>
            <a:r>
              <a:rPr lang="en-US" sz="1800" b="1" i="1" kern="1200" baseline="0" dirty="0" smtClean="0">
                <a:solidFill>
                  <a:schemeClr val="accent6">
                    <a:lumMod val="50000"/>
                  </a:schemeClr>
                </a:solidFill>
                <a:latin typeface="Century Schoolbook" pitchFamily="18" charset="0"/>
                <a:ea typeface="+mn-ea"/>
                <a:cs typeface="Arial" pitchFamily="34" charset="0"/>
              </a:rPr>
              <a:t> Precise, Reliable…Worldwide</a:t>
            </a:r>
            <a:r>
              <a:rPr lang="en-US" sz="1800" i="1" dirty="0" smtClean="0">
                <a:solidFill>
                  <a:schemeClr val="accent6">
                    <a:lumMod val="50000"/>
                  </a:schemeClr>
                </a:solidFill>
                <a:latin typeface="Century Schoolbook" pitchFamily="18" charset="0"/>
              </a:rPr>
              <a:t>”</a:t>
            </a:r>
            <a:endParaRPr lang="en-US" sz="1800" i="1" dirty="0">
              <a:solidFill>
                <a:schemeClr val="accent6">
                  <a:lumMod val="50000"/>
                </a:schemeClr>
              </a:solidFill>
              <a:latin typeface="Century Schoolbook" pitchFamily="18" charset="0"/>
            </a:endParaRPr>
          </a:p>
        </p:txBody>
      </p:sp>
      <p:sp>
        <p:nvSpPr>
          <p:cNvPr id="11" name="Rectangle 11"/>
          <p:cNvSpPr>
            <a:spLocks noChangeArrowheads="1"/>
          </p:cNvSpPr>
          <p:nvPr userDrawn="1"/>
        </p:nvSpPr>
        <p:spPr bwMode="auto">
          <a:xfrm>
            <a:off x="7550012" y="6567488"/>
            <a:ext cx="122886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45720" rIns="45720">
            <a:spAutoFit/>
          </a:bodyPr>
          <a:lstStyle/>
          <a:p>
            <a:pPr algn="r">
              <a:defRPr/>
            </a:pPr>
            <a:r>
              <a:rPr lang="en-US" sz="1200" b="1" dirty="0">
                <a:solidFill>
                  <a:srgbClr val="006600"/>
                </a:solidFill>
                <a:latin typeface="Arial" charset="0"/>
              </a:rPr>
              <a:t>UNCLASSIFIED</a:t>
            </a:r>
          </a:p>
        </p:txBody>
      </p:sp>
      <p:sp>
        <p:nvSpPr>
          <p:cNvPr id="12" name="Rectangle 12"/>
          <p:cNvSpPr>
            <a:spLocks noChangeArrowheads="1"/>
          </p:cNvSpPr>
          <p:nvPr userDrawn="1"/>
        </p:nvSpPr>
        <p:spPr bwMode="auto">
          <a:xfrm>
            <a:off x="0" y="0"/>
            <a:ext cx="127214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45720" rIns="45720">
            <a:spAutoFit/>
          </a:bodyPr>
          <a:lstStyle/>
          <a:p>
            <a:pPr>
              <a:defRPr/>
            </a:pPr>
            <a:r>
              <a:rPr lang="en-US" sz="1200" b="1" dirty="0" smtClean="0">
                <a:solidFill>
                  <a:srgbClr val="006600"/>
                </a:solidFill>
                <a:latin typeface="Arial" charset="0"/>
              </a:rPr>
              <a:t>UNCLASSIFIED</a:t>
            </a:r>
            <a:endParaRPr lang="en-US" sz="1200" b="1" dirty="0">
              <a:solidFill>
                <a:srgbClr val="0066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0098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Arial" charset="0"/>
        </a:defRPr>
      </a:lvl9pPr>
    </p:titleStyle>
    <p:bodyStyle>
      <a:lvl1pPr marL="285750" indent="-285750" algn="l" rtl="0" eaLnBrk="0" fontAlgn="base" hangingPunct="0">
        <a:spcBef>
          <a:spcPct val="20000"/>
        </a:spcBef>
        <a:spcAft>
          <a:spcPct val="0"/>
        </a:spcAft>
        <a:buClr>
          <a:srgbClr val="000066"/>
        </a:buClr>
        <a:buSzPct val="80000"/>
        <a:buFont typeface="Wingdings" pitchFamily="2" charset="2"/>
        <a:buChar char="n"/>
        <a:defRPr sz="2400" b="1">
          <a:solidFill>
            <a:srgbClr val="000066"/>
          </a:solidFill>
          <a:latin typeface="+mn-lt"/>
          <a:ea typeface="+mn-ea"/>
          <a:cs typeface="+mn-cs"/>
        </a:defRPr>
      </a:lvl1pPr>
      <a:lvl2pPr marL="688975" indent="-282575" algn="l" rtl="0" eaLnBrk="0" fontAlgn="base" hangingPunct="0">
        <a:spcBef>
          <a:spcPct val="20000"/>
        </a:spcBef>
        <a:spcAft>
          <a:spcPct val="0"/>
        </a:spcAft>
        <a:buClr>
          <a:srgbClr val="000066"/>
        </a:buClr>
        <a:buSzPct val="135000"/>
        <a:buChar char="•"/>
        <a:defRPr sz="2200" b="1">
          <a:solidFill>
            <a:srgbClr val="000066"/>
          </a:solidFill>
          <a:latin typeface="+mn-lt"/>
        </a:defRPr>
      </a:lvl2pPr>
      <a:lvl3pPr marL="1027113" indent="-223838" algn="l" rtl="0" eaLnBrk="0" fontAlgn="base" hangingPunct="0">
        <a:spcBef>
          <a:spcPct val="20000"/>
        </a:spcBef>
        <a:spcAft>
          <a:spcPct val="0"/>
        </a:spcAft>
        <a:buClr>
          <a:srgbClr val="000066"/>
        </a:buClr>
        <a:buSzPct val="85000"/>
        <a:buFont typeface="Wingdings" pitchFamily="2" charset="2"/>
        <a:buChar char="w"/>
        <a:defRPr sz="2000" b="1">
          <a:solidFill>
            <a:srgbClr val="000066"/>
          </a:solidFill>
          <a:latin typeface="+mn-lt"/>
        </a:defRPr>
      </a:lvl3pPr>
      <a:lvl4pPr marL="1371600" indent="-228600" algn="l" rtl="0" eaLnBrk="0" fontAlgn="base" hangingPunct="0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itchFamily="2" charset="2"/>
        <a:buChar char="n"/>
        <a:defRPr b="1">
          <a:solidFill>
            <a:srgbClr val="000066"/>
          </a:solidFill>
          <a:latin typeface="+mn-lt"/>
        </a:defRPr>
      </a:lvl4pPr>
      <a:lvl5pPr marL="1714500" indent="-228600" algn="l" rtl="0" eaLnBrk="0" fontAlgn="base" hangingPunct="0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itchFamily="2" charset="2"/>
        <a:buChar char="n"/>
        <a:defRPr sz="1600" b="1">
          <a:solidFill>
            <a:srgbClr val="000066"/>
          </a:solidFill>
          <a:latin typeface="+mn-lt"/>
        </a:defRPr>
      </a:lvl5pPr>
      <a:lvl6pPr marL="2171700" indent="-228600" algn="l" rtl="0" eaLnBrk="0" fontAlgn="base" hangingPunct="0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itchFamily="2" charset="2"/>
        <a:buChar char="n"/>
        <a:defRPr sz="1600" b="1">
          <a:solidFill>
            <a:srgbClr val="000066"/>
          </a:solidFill>
          <a:latin typeface="+mn-lt"/>
        </a:defRPr>
      </a:lvl6pPr>
      <a:lvl7pPr marL="2628900" indent="-228600" algn="l" rtl="0" eaLnBrk="0" fontAlgn="base" hangingPunct="0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itchFamily="2" charset="2"/>
        <a:buChar char="n"/>
        <a:defRPr sz="1600" b="1">
          <a:solidFill>
            <a:srgbClr val="000066"/>
          </a:solidFill>
          <a:latin typeface="+mn-lt"/>
        </a:defRPr>
      </a:lvl7pPr>
      <a:lvl8pPr marL="3086100" indent="-228600" algn="l" rtl="0" eaLnBrk="0" fontAlgn="base" hangingPunct="0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itchFamily="2" charset="2"/>
        <a:buChar char="n"/>
        <a:defRPr sz="1600" b="1">
          <a:solidFill>
            <a:srgbClr val="000066"/>
          </a:solidFill>
          <a:latin typeface="+mn-lt"/>
        </a:defRPr>
      </a:lvl8pPr>
      <a:lvl9pPr marL="3543300" indent="-228600" algn="l" rtl="0" eaLnBrk="0" fontAlgn="base" hangingPunct="0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itchFamily="2" charset="2"/>
        <a:buChar char="n"/>
        <a:defRPr sz="1600" b="1">
          <a:solidFill>
            <a:srgbClr val="0000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1371600"/>
          </a:xfrm>
          <a:prstGeom prst="rect">
            <a:avLst/>
          </a:prstGeom>
          <a:gradFill rotWithShape="0">
            <a:gsLst>
              <a:gs pos="0">
                <a:srgbClr val="EABA0A"/>
              </a:gs>
              <a:gs pos="100000">
                <a:srgbClr val="FFFFFF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90488"/>
            <a:ext cx="7086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1588" tIns="50794" rIns="101588" bIns="5079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Slide Title</a:t>
            </a:r>
          </a:p>
        </p:txBody>
      </p:sp>
      <p:sp>
        <p:nvSpPr>
          <p:cNvPr id="103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524000"/>
            <a:ext cx="83820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1588" tIns="50794" rIns="101588" bIns="5079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Body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611938"/>
            <a:ext cx="5334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r" eaLnBrk="1" hangingPunct="1">
              <a:defRPr sz="1000" b="1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392FBE2-3F60-4C4D-9A24-6C18BDE5B92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 descr="mag31trans.gif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0"/>
            <a:ext cx="93345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556375"/>
            <a:ext cx="2895600" cy="457200"/>
          </a:xfrm>
          <a:prstGeom prst="rect">
            <a:avLst/>
          </a:prstGeom>
          <a:ln/>
        </p:spPr>
        <p:txBody>
          <a:bodyPr/>
          <a:lstStyle>
            <a:lvl1pPr algn="ctr">
              <a:defRPr b="1">
                <a:solidFill>
                  <a:srgbClr val="008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smtClean="0"/>
              <a:t>UNCLASSIFIED / FOUO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38295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990600" y="2895600"/>
            <a:ext cx="707866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kern="0" dirty="0" smtClean="0"/>
              <a:t>JB Charleston </a:t>
            </a:r>
          </a:p>
          <a:p>
            <a:r>
              <a:rPr lang="en-US" kern="0" dirty="0" smtClean="0"/>
              <a:t>Mid Air Collision Avoidance</a:t>
            </a:r>
            <a:endParaRPr lang="en-US" kern="0" dirty="0" smtClean="0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5638800" y="5562600"/>
            <a:ext cx="326866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9pPr>
          </a:lstStyle>
          <a:p>
            <a:pPr algn="l"/>
            <a:r>
              <a:rPr lang="en-US" sz="2200" kern="0" dirty="0" smtClean="0"/>
              <a:t>437 AW Flight Safety</a:t>
            </a:r>
          </a:p>
          <a:p>
            <a:pPr algn="l"/>
            <a:r>
              <a:rPr lang="en-US" sz="2200" kern="0" dirty="0" smtClean="0"/>
              <a:t>DSN 963 - 5600</a:t>
            </a:r>
            <a:endParaRPr lang="en-US" sz="2200" kern="0" dirty="0" smtClean="0"/>
          </a:p>
        </p:txBody>
      </p:sp>
    </p:spTree>
    <p:extLst>
      <p:ext uri="{BB962C8B-B14F-4D97-AF65-F5344CB8AC3E}">
        <p14:creationId xmlns:p14="http://schemas.microsoft.com/office/powerpoint/2010/main" val="21392795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371600"/>
            <a:ext cx="6477000" cy="4771457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 bwMode="auto">
          <a:xfrm>
            <a:off x="2286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kern="0" dirty="0" smtClean="0"/>
              <a:t>BEAUFORT MOA</a:t>
            </a:r>
            <a:endParaRPr lang="en-US" kern="0" dirty="0" smtClean="0"/>
          </a:p>
        </p:txBody>
      </p:sp>
    </p:spTree>
    <p:extLst>
      <p:ext uri="{BB962C8B-B14F-4D97-AF65-F5344CB8AC3E}">
        <p14:creationId xmlns:p14="http://schemas.microsoft.com/office/powerpoint/2010/main" val="13624231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Content Placeholder 2"/>
          <p:cNvSpPr>
            <a:spLocks noGrp="1"/>
          </p:cNvSpPr>
          <p:nvPr>
            <p:ph idx="4294967295"/>
          </p:nvPr>
        </p:nvSpPr>
        <p:spPr>
          <a:xfrm>
            <a:off x="304800" y="1600200"/>
            <a:ext cx="8229600" cy="4525963"/>
          </a:xfrm>
        </p:spPr>
        <p:txBody>
          <a:bodyPr/>
          <a:lstStyle/>
          <a:p>
            <a:pPr marL="285750" lvl="1" indent="-285750">
              <a:buSzPct val="80000"/>
              <a:buFont typeface="Wingdings" pitchFamily="2" charset="2"/>
              <a:buChar char="n"/>
            </a:pPr>
            <a:r>
              <a:rPr lang="en-US" sz="2400" dirty="0" smtClean="0"/>
              <a:t>Numerous warning areas off coast of Carolinas</a:t>
            </a:r>
          </a:p>
          <a:p>
            <a:pPr marL="285750" lvl="1" indent="-285750">
              <a:buSzPct val="80000"/>
              <a:buFont typeface="Wingdings" pitchFamily="2" charset="2"/>
              <a:buChar char="n"/>
            </a:pPr>
            <a:r>
              <a:rPr lang="en-US" sz="2400" dirty="0" smtClean="0"/>
              <a:t>Used for military aircraft training including air combat maneuvering, formation operations and air refueling</a:t>
            </a:r>
          </a:p>
          <a:p>
            <a:pPr marL="285750" lvl="1" indent="-285750">
              <a:buSzPct val="80000"/>
              <a:buFont typeface="Wingdings" pitchFamily="2" charset="2"/>
              <a:buChar char="n"/>
            </a:pPr>
            <a:r>
              <a:rPr lang="en-US" sz="2400" dirty="0" smtClean="0"/>
              <a:t>Can extend from surface – FL6000</a:t>
            </a:r>
          </a:p>
          <a:p>
            <a:pPr marL="285750" lvl="1" indent="-285750">
              <a:buSzPct val="80000"/>
              <a:buFont typeface="Wingdings" pitchFamily="2" charset="2"/>
              <a:buChar char="n"/>
            </a:pPr>
            <a:r>
              <a:rPr lang="en-US" dirty="0" smtClean="0"/>
              <a:t>Contact ATC or FSS for status</a:t>
            </a:r>
            <a:endParaRPr lang="en-US" dirty="0" smtClean="0"/>
          </a:p>
          <a:p>
            <a:pPr marL="681038" lvl="2" indent="-342900">
              <a:buSzPct val="80000"/>
              <a:buFont typeface="Wingdings" pitchFamily="2" charset="2"/>
              <a:buChar char="§"/>
            </a:pPr>
            <a:endParaRPr lang="en-US" dirty="0" smtClean="0"/>
          </a:p>
        </p:txBody>
      </p:sp>
      <p:sp>
        <p:nvSpPr>
          <p:cNvPr id="53250" name="Title 1"/>
          <p:cNvSpPr>
            <a:spLocks noGrp="1"/>
          </p:cNvSpPr>
          <p:nvPr>
            <p:ph type="title" idx="4294967295"/>
          </p:nvPr>
        </p:nvSpPr>
        <p:spPr>
          <a:xfrm>
            <a:off x="228600" y="274638"/>
            <a:ext cx="8229600" cy="1143000"/>
          </a:xfrm>
        </p:spPr>
        <p:txBody>
          <a:bodyPr/>
          <a:lstStyle/>
          <a:p>
            <a:r>
              <a:rPr lang="en-US" dirty="0" smtClean="0"/>
              <a:t>Warning Areas</a:t>
            </a:r>
            <a:endParaRPr lang="en-US" dirty="0" smtClean="0"/>
          </a:p>
        </p:txBody>
      </p:sp>
      <p:pic>
        <p:nvPicPr>
          <p:cNvPr id="53252" name="Picture 2" descr="http://www.afsc.af.mil/shared/media/ggallery/webgraphic/AFG-090606-00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9600" y="5105400"/>
            <a:ext cx="914400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46543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2286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kern="0" dirty="0" smtClean="0"/>
              <a:t>Warning Areas</a:t>
            </a:r>
            <a:endParaRPr lang="en-US" kern="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967" y="1417638"/>
            <a:ext cx="8562630" cy="452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7029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Content Placeholder 2"/>
          <p:cNvSpPr>
            <a:spLocks noGrp="1"/>
          </p:cNvSpPr>
          <p:nvPr>
            <p:ph idx="4294967295"/>
          </p:nvPr>
        </p:nvSpPr>
        <p:spPr>
          <a:xfrm>
            <a:off x="381000" y="1600200"/>
            <a:ext cx="8229600" cy="4525963"/>
          </a:xfrm>
        </p:spPr>
        <p:txBody>
          <a:bodyPr/>
          <a:lstStyle/>
          <a:p>
            <a:r>
              <a:rPr lang="en-US" dirty="0" smtClean="0"/>
              <a:t>Military </a:t>
            </a:r>
            <a:r>
              <a:rPr lang="en-US" dirty="0"/>
              <a:t>a</a:t>
            </a:r>
            <a:r>
              <a:rPr lang="en-US" dirty="0" smtClean="0"/>
              <a:t>ircraft operate at high speed on low level military training routes (MTRs)</a:t>
            </a:r>
          </a:p>
          <a:p>
            <a:r>
              <a:rPr lang="en-US" dirty="0" smtClean="0"/>
              <a:t>Solid lines represents the MTR centerline </a:t>
            </a:r>
          </a:p>
          <a:p>
            <a:r>
              <a:rPr lang="en-US" dirty="0" smtClean="0"/>
              <a:t>Dashed lines represents the MTR corridor</a:t>
            </a:r>
          </a:p>
          <a:p>
            <a:pPr lvl="1"/>
            <a:r>
              <a:rPr lang="en-US" dirty="0" smtClean="0"/>
              <a:t>Aircraft may be present anywhere within the corridor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Do not </a:t>
            </a:r>
            <a:r>
              <a:rPr lang="en-US" dirty="0" smtClean="0"/>
              <a:t>use these products for navigation</a:t>
            </a:r>
            <a:endParaRPr lang="en-US" dirty="0" smtClean="0"/>
          </a:p>
        </p:txBody>
      </p:sp>
      <p:sp>
        <p:nvSpPr>
          <p:cNvPr id="43010" name="Title 1"/>
          <p:cNvSpPr>
            <a:spLocks noGrp="1"/>
          </p:cNvSpPr>
          <p:nvPr>
            <p:ph type="title" idx="4294967295"/>
          </p:nvPr>
        </p:nvSpPr>
        <p:spPr>
          <a:xfrm>
            <a:off x="304800" y="304800"/>
            <a:ext cx="8229600" cy="1143000"/>
          </a:xfrm>
        </p:spPr>
        <p:txBody>
          <a:bodyPr/>
          <a:lstStyle/>
          <a:p>
            <a:r>
              <a:rPr lang="en-US" dirty="0" smtClean="0"/>
              <a:t>Local Military Training Routes</a:t>
            </a:r>
          </a:p>
        </p:txBody>
      </p:sp>
      <p:pic>
        <p:nvPicPr>
          <p:cNvPr id="43012" name="Picture 2" descr="http://www.afsc.af.mil/shared/media/ggallery/webgraphic/AFG-090606-00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9600" y="5105400"/>
            <a:ext cx="914400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272922" y="6047601"/>
            <a:ext cx="21852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200" dirty="0">
                <a:solidFill>
                  <a:schemeClr val="tx2"/>
                </a:solidFill>
              </a:rPr>
              <a:t>OPR: 437 </a:t>
            </a:r>
            <a:r>
              <a:rPr lang="en-US" sz="1200" dirty="0" smtClean="0">
                <a:solidFill>
                  <a:schemeClr val="tx2"/>
                </a:solidFill>
              </a:rPr>
              <a:t>AW/SEF 25 Feb 2016</a:t>
            </a:r>
            <a:endParaRPr lang="en-US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8469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Content Placeholder 2"/>
          <p:cNvSpPr>
            <a:spLocks noGrp="1"/>
          </p:cNvSpPr>
          <p:nvPr>
            <p:ph idx="4294967295"/>
          </p:nvPr>
        </p:nvSpPr>
        <p:spPr>
          <a:xfrm>
            <a:off x="381000" y="1600200"/>
            <a:ext cx="8229600" cy="4525963"/>
          </a:xfrm>
        </p:spPr>
        <p:txBody>
          <a:bodyPr/>
          <a:lstStyle/>
          <a:p>
            <a:r>
              <a:rPr lang="en-US" dirty="0" smtClean="0"/>
              <a:t>C-17A Normal Entry Point: Alpha</a:t>
            </a:r>
          </a:p>
          <a:p>
            <a:r>
              <a:rPr lang="en-US" dirty="0" smtClean="0"/>
              <a:t>C-17A Normal Exit Point: Golf</a:t>
            </a:r>
          </a:p>
          <a:p>
            <a:r>
              <a:rPr lang="en-US" dirty="0" smtClean="0"/>
              <a:t>Airspeed: 250-310 </a:t>
            </a:r>
            <a:r>
              <a:rPr lang="en-US" dirty="0" smtClean="0"/>
              <a:t>Knots (C-17)</a:t>
            </a:r>
            <a:endParaRPr lang="en-US" dirty="0" smtClean="0"/>
          </a:p>
          <a:p>
            <a:r>
              <a:rPr lang="en-US" dirty="0" smtClean="0"/>
              <a:t>Altitudes: </a:t>
            </a:r>
          </a:p>
          <a:p>
            <a:pPr lvl="1"/>
            <a:r>
              <a:rPr lang="en-US" dirty="0" err="1" smtClean="0"/>
              <a:t>Pt</a:t>
            </a:r>
            <a:r>
              <a:rPr lang="en-US" dirty="0" smtClean="0"/>
              <a:t> Alpha to </a:t>
            </a:r>
            <a:r>
              <a:rPr lang="en-US" dirty="0" err="1" smtClean="0"/>
              <a:t>Pt</a:t>
            </a:r>
            <a:r>
              <a:rPr lang="en-US" dirty="0" smtClean="0"/>
              <a:t> Bravo 300-4000’ AGL</a:t>
            </a:r>
          </a:p>
          <a:p>
            <a:pPr lvl="1"/>
            <a:r>
              <a:rPr lang="en-US" dirty="0" smtClean="0"/>
              <a:t>Pt Bravo to Pt Golf 300-3000’ AGL</a:t>
            </a:r>
          </a:p>
          <a:p>
            <a:r>
              <a:rPr lang="en-US" dirty="0" smtClean="0"/>
              <a:t>Additional Notes:</a:t>
            </a:r>
          </a:p>
          <a:p>
            <a:pPr lvl="1"/>
            <a:r>
              <a:rPr lang="en-US" dirty="0" smtClean="0"/>
              <a:t>Instrument route flown in VMC or IMC</a:t>
            </a:r>
          </a:p>
          <a:p>
            <a:pPr lvl="1"/>
            <a:r>
              <a:rPr lang="en-US" dirty="0" smtClean="0"/>
              <a:t>Point G ends at North Aux Field</a:t>
            </a:r>
          </a:p>
        </p:txBody>
      </p:sp>
      <p:sp>
        <p:nvSpPr>
          <p:cNvPr id="44034" name="Title 1"/>
          <p:cNvSpPr>
            <a:spLocks noGrp="1"/>
          </p:cNvSpPr>
          <p:nvPr>
            <p:ph type="title" idx="4294967295"/>
          </p:nvPr>
        </p:nvSpPr>
        <p:spPr>
          <a:xfrm>
            <a:off x="152400" y="274638"/>
            <a:ext cx="8229600" cy="1143000"/>
          </a:xfrm>
        </p:spPr>
        <p:txBody>
          <a:bodyPr/>
          <a:lstStyle/>
          <a:p>
            <a:r>
              <a:rPr lang="en-US" dirty="0" smtClean="0"/>
              <a:t>IR 035</a:t>
            </a:r>
          </a:p>
        </p:txBody>
      </p:sp>
      <p:pic>
        <p:nvPicPr>
          <p:cNvPr id="44036" name="Picture 2" descr="http://www.afsc.af.mil/shared/media/ggallery/webgraphic/AFG-090606-00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9600" y="5105400"/>
            <a:ext cx="914400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272922" y="6047601"/>
            <a:ext cx="21852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200" dirty="0">
                <a:solidFill>
                  <a:schemeClr val="tx2"/>
                </a:solidFill>
              </a:rPr>
              <a:t>OPR: 437 </a:t>
            </a:r>
            <a:r>
              <a:rPr lang="en-US" sz="1200" dirty="0" smtClean="0">
                <a:solidFill>
                  <a:schemeClr val="tx2"/>
                </a:solidFill>
              </a:rPr>
              <a:t>AW/SEF 25 Feb 2016</a:t>
            </a:r>
            <a:endParaRPr lang="en-US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5461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3"/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4316"/>
            <a:ext cx="9144000" cy="6858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59" name="TextBox 4"/>
          <p:cNvSpPr txBox="1">
            <a:spLocks noChangeArrowheads="1"/>
          </p:cNvSpPr>
          <p:nvPr/>
        </p:nvSpPr>
        <p:spPr bwMode="auto">
          <a:xfrm>
            <a:off x="3810000" y="6096000"/>
            <a:ext cx="1752600" cy="206375"/>
          </a:xfrm>
          <a:prstGeom prst="rect">
            <a:avLst/>
          </a:prstGeom>
          <a:solidFill>
            <a:schemeClr val="bg1">
              <a:alpha val="67842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lIns="18288" tIns="18288" rIns="18288" bIns="18288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100" b="1" dirty="0"/>
              <a:t>CHARLESTON AIRPORT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3810000" y="5791200"/>
            <a:ext cx="381000" cy="304800"/>
          </a:xfrm>
          <a:prstGeom prst="straightConnector1">
            <a:avLst/>
          </a:prstGeom>
          <a:ln w="25400" cmpd="sng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061" name="TextBox 6"/>
          <p:cNvSpPr txBox="1">
            <a:spLocks noChangeArrowheads="1"/>
          </p:cNvSpPr>
          <p:nvPr/>
        </p:nvSpPr>
        <p:spPr bwMode="auto">
          <a:xfrm>
            <a:off x="533400" y="4495800"/>
            <a:ext cx="533400" cy="160338"/>
          </a:xfrm>
          <a:prstGeom prst="rect">
            <a:avLst/>
          </a:prstGeom>
          <a:solidFill>
            <a:schemeClr val="bg1">
              <a:alpha val="67842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lIns="18288" tIns="18288" rIns="18288" bIns="18288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1"/>
              <a:t>IR036</a:t>
            </a:r>
          </a:p>
        </p:txBody>
      </p:sp>
      <p:sp>
        <p:nvSpPr>
          <p:cNvPr id="45062" name="TextBox 7"/>
          <p:cNvSpPr txBox="1">
            <a:spLocks noChangeArrowheads="1"/>
          </p:cNvSpPr>
          <p:nvPr/>
        </p:nvSpPr>
        <p:spPr bwMode="auto">
          <a:xfrm>
            <a:off x="4419600" y="2590800"/>
            <a:ext cx="533400" cy="160338"/>
          </a:xfrm>
          <a:prstGeom prst="rect">
            <a:avLst/>
          </a:prstGeom>
          <a:solidFill>
            <a:schemeClr val="bg1">
              <a:alpha val="67842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lIns="18288" tIns="18288" rIns="18288" bIns="18288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1"/>
              <a:t>VR1040</a:t>
            </a:r>
          </a:p>
        </p:txBody>
      </p:sp>
      <p:sp>
        <p:nvSpPr>
          <p:cNvPr id="45063" name="TextBox 8"/>
          <p:cNvSpPr txBox="1">
            <a:spLocks noChangeArrowheads="1"/>
          </p:cNvSpPr>
          <p:nvPr/>
        </p:nvSpPr>
        <p:spPr bwMode="auto">
          <a:xfrm>
            <a:off x="5791200" y="4876800"/>
            <a:ext cx="609600" cy="160338"/>
          </a:xfrm>
          <a:prstGeom prst="rect">
            <a:avLst/>
          </a:prstGeom>
          <a:solidFill>
            <a:schemeClr val="bg1">
              <a:alpha val="67842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lIns="18288" tIns="18288" rIns="18288" bIns="18288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1"/>
              <a:t>VR1041</a:t>
            </a:r>
          </a:p>
        </p:txBody>
      </p:sp>
      <p:sp>
        <p:nvSpPr>
          <p:cNvPr id="45064" name="TextBox 9"/>
          <p:cNvSpPr txBox="1">
            <a:spLocks noChangeArrowheads="1"/>
          </p:cNvSpPr>
          <p:nvPr/>
        </p:nvSpPr>
        <p:spPr bwMode="auto">
          <a:xfrm>
            <a:off x="8077200" y="2743200"/>
            <a:ext cx="609600" cy="160338"/>
          </a:xfrm>
          <a:prstGeom prst="rect">
            <a:avLst/>
          </a:prstGeom>
          <a:solidFill>
            <a:schemeClr val="bg1">
              <a:alpha val="67842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lIns="18288" tIns="18288" rIns="18288" bIns="18288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1"/>
              <a:t>Pt Alpha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rot="5400000" flipH="1" flipV="1">
            <a:off x="8151812" y="2436813"/>
            <a:ext cx="460375" cy="152400"/>
          </a:xfrm>
          <a:prstGeom prst="straightConnector1">
            <a:avLst/>
          </a:prstGeom>
          <a:ln w="25400" cmpd="sng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76250" y="2619507"/>
            <a:ext cx="209549" cy="549143"/>
          </a:xfrm>
          <a:prstGeom prst="straightConnector1">
            <a:avLst/>
          </a:prstGeom>
          <a:ln w="25400" cmpd="sng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068" name="Picture 2" descr="http://www.afsc.af.mil/shared/media/ggallery/webgraphic/AFG-090606-00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9600" y="5029200"/>
            <a:ext cx="914400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4"/>
          <p:cNvSpPr txBox="1">
            <a:spLocks noChangeArrowheads="1"/>
          </p:cNvSpPr>
          <p:nvPr/>
        </p:nvSpPr>
        <p:spPr bwMode="auto">
          <a:xfrm>
            <a:off x="963967" y="2637674"/>
            <a:ext cx="1371600" cy="206210"/>
          </a:xfrm>
          <a:prstGeom prst="rect">
            <a:avLst/>
          </a:prstGeom>
          <a:solidFill>
            <a:schemeClr val="bg1">
              <a:alpha val="67842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 lIns="18288" tIns="18288" rIns="18288" bIns="18288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100" b="1" dirty="0" smtClean="0"/>
              <a:t>NORTH AUX FIELD</a:t>
            </a:r>
            <a:endParaRPr lang="en-US" sz="1100" b="1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704850" y="2886199"/>
            <a:ext cx="419100" cy="329952"/>
          </a:xfrm>
          <a:prstGeom prst="straightConnector1">
            <a:avLst/>
          </a:prstGeom>
          <a:ln w="25400" cmpd="sng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4"/>
          <p:cNvSpPr txBox="1">
            <a:spLocks noChangeArrowheads="1"/>
          </p:cNvSpPr>
          <p:nvPr/>
        </p:nvSpPr>
        <p:spPr bwMode="auto">
          <a:xfrm>
            <a:off x="228600" y="1297767"/>
            <a:ext cx="1524000" cy="214044"/>
          </a:xfrm>
          <a:prstGeom prst="rect">
            <a:avLst/>
          </a:prstGeom>
          <a:solidFill>
            <a:schemeClr val="bg1">
              <a:alpha val="67842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 lIns="18288" tIns="18288" rIns="18288" bIns="18288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100" b="1" dirty="0" smtClean="0"/>
              <a:t>COLUMBIA AIRPORT</a:t>
            </a:r>
            <a:endParaRPr lang="en-US" sz="1100" b="1" dirty="0"/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571499" y="1520831"/>
            <a:ext cx="38101" cy="557925"/>
          </a:xfrm>
          <a:prstGeom prst="straightConnector1">
            <a:avLst/>
          </a:prstGeom>
          <a:ln w="25400" cmpd="sng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 bwMode="auto">
          <a:xfrm>
            <a:off x="304799" y="2883039"/>
            <a:ext cx="2038351" cy="1460361"/>
          </a:xfrm>
          <a:prstGeom prst="rect">
            <a:avLst/>
          </a:prstGeom>
          <a:noFill/>
          <a:ln w="19050" cap="flat" cmpd="sng" algn="ctr">
            <a:solidFill>
              <a:schemeClr val="tx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550" tIns="41275" rIns="82550" bIns="41275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73977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2" name="TextBox 4"/>
          <p:cNvSpPr txBox="1">
            <a:spLocks noChangeArrowheads="1"/>
          </p:cNvSpPr>
          <p:nvPr/>
        </p:nvSpPr>
        <p:spPr bwMode="auto">
          <a:xfrm>
            <a:off x="1370860" y="4135942"/>
            <a:ext cx="964707" cy="208754"/>
          </a:xfrm>
          <a:prstGeom prst="rect">
            <a:avLst/>
          </a:prstGeom>
          <a:solidFill>
            <a:schemeClr val="bg1">
              <a:alpha val="67842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 lIns="18288" tIns="18288" rIns="18288" bIns="18288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100" b="1" dirty="0" smtClean="0"/>
              <a:t>C-17 VFR OPS</a:t>
            </a:r>
            <a:endParaRPr lang="en-US" sz="1100" b="1" dirty="0"/>
          </a:p>
        </p:txBody>
      </p:sp>
      <p:sp>
        <p:nvSpPr>
          <p:cNvPr id="45066" name="TextBox 13"/>
          <p:cNvSpPr txBox="1">
            <a:spLocks noChangeArrowheads="1"/>
          </p:cNvSpPr>
          <p:nvPr/>
        </p:nvSpPr>
        <p:spPr bwMode="auto">
          <a:xfrm>
            <a:off x="53914" y="2505793"/>
            <a:ext cx="609600" cy="160338"/>
          </a:xfrm>
          <a:prstGeom prst="rect">
            <a:avLst/>
          </a:prstGeom>
          <a:solidFill>
            <a:schemeClr val="bg1">
              <a:alpha val="67842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lIns="18288" tIns="18288" rIns="18288" bIns="18288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1" dirty="0"/>
              <a:t>Pt </a:t>
            </a:r>
            <a:r>
              <a:rPr lang="en-US" sz="800" b="1" dirty="0" smtClean="0"/>
              <a:t>Golf</a:t>
            </a:r>
            <a:endParaRPr lang="en-US" sz="800" b="1" dirty="0"/>
          </a:p>
        </p:txBody>
      </p:sp>
    </p:spTree>
    <p:extLst>
      <p:ext uri="{BB962C8B-B14F-4D97-AF65-F5344CB8AC3E}">
        <p14:creationId xmlns:p14="http://schemas.microsoft.com/office/powerpoint/2010/main" val="19538905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Content Placeholder 2"/>
          <p:cNvSpPr>
            <a:spLocks noGrp="1"/>
          </p:cNvSpPr>
          <p:nvPr>
            <p:ph idx="4294967295"/>
          </p:nvPr>
        </p:nvSpPr>
        <p:spPr>
          <a:xfrm>
            <a:off x="533400" y="1600200"/>
            <a:ext cx="8229600" cy="4525963"/>
          </a:xfrm>
        </p:spPr>
        <p:txBody>
          <a:bodyPr/>
          <a:lstStyle/>
          <a:p>
            <a:r>
              <a:rPr lang="en-US" dirty="0" smtClean="0"/>
              <a:t>C-17A Normal Entry Point: Alpha</a:t>
            </a:r>
          </a:p>
          <a:p>
            <a:r>
              <a:rPr lang="en-US" dirty="0" smtClean="0"/>
              <a:t>C-17A Normal Exit Point: Delta</a:t>
            </a:r>
          </a:p>
          <a:p>
            <a:r>
              <a:rPr lang="en-US" dirty="0" smtClean="0"/>
              <a:t>Airspeed: 250-310 Knots</a:t>
            </a:r>
          </a:p>
          <a:p>
            <a:r>
              <a:rPr lang="en-US" dirty="0" smtClean="0"/>
              <a:t>Altitudes: 300-3000’ AGL</a:t>
            </a:r>
          </a:p>
          <a:p>
            <a:r>
              <a:rPr lang="en-US" dirty="0" smtClean="0"/>
              <a:t>Additional Notes:</a:t>
            </a:r>
          </a:p>
          <a:p>
            <a:pPr lvl="1"/>
            <a:r>
              <a:rPr lang="en-US" dirty="0" smtClean="0"/>
              <a:t>Instrument route flown in VMC or IMC</a:t>
            </a:r>
          </a:p>
          <a:p>
            <a:endParaRPr lang="en-US" dirty="0" smtClean="0"/>
          </a:p>
        </p:txBody>
      </p:sp>
      <p:sp>
        <p:nvSpPr>
          <p:cNvPr id="46082" name="Title 1"/>
          <p:cNvSpPr>
            <a:spLocks noGrp="1"/>
          </p:cNvSpPr>
          <p:nvPr>
            <p:ph type="title" idx="4294967295"/>
          </p:nvPr>
        </p:nvSpPr>
        <p:spPr>
          <a:xfrm>
            <a:off x="304800" y="274638"/>
            <a:ext cx="8229600" cy="1143000"/>
          </a:xfrm>
        </p:spPr>
        <p:txBody>
          <a:bodyPr/>
          <a:lstStyle/>
          <a:p>
            <a:r>
              <a:rPr lang="en-US" dirty="0" smtClean="0"/>
              <a:t>IR 036</a:t>
            </a:r>
          </a:p>
        </p:txBody>
      </p:sp>
      <p:pic>
        <p:nvPicPr>
          <p:cNvPr id="46084" name="Picture 2" descr="http://www.afsc.af.mil/shared/media/ggallery/webgraphic/AFG-090606-00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9600" y="5181600"/>
            <a:ext cx="914400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272922" y="6047601"/>
            <a:ext cx="21852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200" dirty="0">
                <a:solidFill>
                  <a:schemeClr val="tx2"/>
                </a:solidFill>
              </a:rPr>
              <a:t>OPR: 437 </a:t>
            </a:r>
            <a:r>
              <a:rPr lang="en-US" sz="1200" dirty="0" smtClean="0">
                <a:solidFill>
                  <a:schemeClr val="tx2"/>
                </a:solidFill>
              </a:rPr>
              <a:t>AW/SEF 25 Feb 2016</a:t>
            </a:r>
            <a:endParaRPr lang="en-US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2604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3"/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extBox 4"/>
          <p:cNvSpPr txBox="1">
            <a:spLocks noChangeArrowheads="1"/>
          </p:cNvSpPr>
          <p:nvPr/>
        </p:nvSpPr>
        <p:spPr bwMode="auto">
          <a:xfrm>
            <a:off x="7620000" y="4953000"/>
            <a:ext cx="1143000" cy="381000"/>
          </a:xfrm>
          <a:prstGeom prst="rect">
            <a:avLst/>
          </a:prstGeom>
          <a:solidFill>
            <a:schemeClr val="bg1">
              <a:alpha val="67842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lIns="18288" tIns="18288" rIns="18288" bIns="18288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100" b="1"/>
              <a:t>CHARLESTON AIRPORT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7467600" y="5105400"/>
            <a:ext cx="152400" cy="304800"/>
          </a:xfrm>
          <a:prstGeom prst="straightConnector1">
            <a:avLst/>
          </a:prstGeom>
          <a:ln w="25400" cmpd="sng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109" name="TextBox 6"/>
          <p:cNvSpPr txBox="1">
            <a:spLocks noChangeArrowheads="1"/>
          </p:cNvSpPr>
          <p:nvPr/>
        </p:nvSpPr>
        <p:spPr bwMode="auto">
          <a:xfrm>
            <a:off x="8458200" y="990600"/>
            <a:ext cx="533400" cy="160338"/>
          </a:xfrm>
          <a:prstGeom prst="rect">
            <a:avLst/>
          </a:prstGeom>
          <a:solidFill>
            <a:schemeClr val="bg1">
              <a:alpha val="67842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lIns="18288" tIns="18288" rIns="18288" bIns="18288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1"/>
              <a:t>VR1040</a:t>
            </a:r>
          </a:p>
        </p:txBody>
      </p:sp>
      <p:sp>
        <p:nvSpPr>
          <p:cNvPr id="47110" name="TextBox 7"/>
          <p:cNvSpPr txBox="1">
            <a:spLocks noChangeArrowheads="1"/>
          </p:cNvSpPr>
          <p:nvPr/>
        </p:nvSpPr>
        <p:spPr bwMode="auto">
          <a:xfrm>
            <a:off x="8382000" y="3429000"/>
            <a:ext cx="609600" cy="160338"/>
          </a:xfrm>
          <a:prstGeom prst="rect">
            <a:avLst/>
          </a:prstGeom>
          <a:solidFill>
            <a:schemeClr val="bg1">
              <a:alpha val="67842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lIns="18288" tIns="18288" rIns="18288" bIns="18288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1"/>
              <a:t>VR1041</a:t>
            </a:r>
          </a:p>
        </p:txBody>
      </p:sp>
      <p:sp>
        <p:nvSpPr>
          <p:cNvPr id="47111" name="TextBox 8"/>
          <p:cNvSpPr txBox="1">
            <a:spLocks noChangeArrowheads="1"/>
          </p:cNvSpPr>
          <p:nvPr/>
        </p:nvSpPr>
        <p:spPr bwMode="auto">
          <a:xfrm>
            <a:off x="6781800" y="152400"/>
            <a:ext cx="533400" cy="160338"/>
          </a:xfrm>
          <a:prstGeom prst="rect">
            <a:avLst/>
          </a:prstGeom>
          <a:solidFill>
            <a:schemeClr val="bg1">
              <a:alpha val="67842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lIns="18288" tIns="18288" rIns="18288" bIns="18288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1"/>
              <a:t>IR035</a:t>
            </a:r>
          </a:p>
        </p:txBody>
      </p:sp>
      <p:sp>
        <p:nvSpPr>
          <p:cNvPr id="47112" name="TextBox 10"/>
          <p:cNvSpPr txBox="1">
            <a:spLocks noChangeArrowheads="1"/>
          </p:cNvSpPr>
          <p:nvPr/>
        </p:nvSpPr>
        <p:spPr bwMode="auto">
          <a:xfrm>
            <a:off x="2590800" y="1143000"/>
            <a:ext cx="609600" cy="160338"/>
          </a:xfrm>
          <a:prstGeom prst="rect">
            <a:avLst/>
          </a:prstGeom>
          <a:solidFill>
            <a:schemeClr val="bg1">
              <a:alpha val="67842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lIns="18288" tIns="18288" rIns="18288" bIns="18288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1"/>
              <a:t>Pt Alpha</a:t>
            </a:r>
          </a:p>
        </p:txBody>
      </p:sp>
      <p:cxnSp>
        <p:nvCxnSpPr>
          <p:cNvPr id="12" name="Straight Arrow Connector 11"/>
          <p:cNvCxnSpPr>
            <a:stCxn id="47112" idx="1"/>
          </p:cNvCxnSpPr>
          <p:nvPr/>
        </p:nvCxnSpPr>
        <p:spPr>
          <a:xfrm rot="10800000" flipV="1">
            <a:off x="2438400" y="1222375"/>
            <a:ext cx="152400" cy="530225"/>
          </a:xfrm>
          <a:prstGeom prst="straightConnector1">
            <a:avLst/>
          </a:prstGeom>
          <a:ln w="25400" cmpd="sng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114" name="TextBox 13"/>
          <p:cNvSpPr txBox="1">
            <a:spLocks noChangeArrowheads="1"/>
          </p:cNvSpPr>
          <p:nvPr/>
        </p:nvSpPr>
        <p:spPr bwMode="auto">
          <a:xfrm>
            <a:off x="5105400" y="5486400"/>
            <a:ext cx="609600" cy="160338"/>
          </a:xfrm>
          <a:prstGeom prst="rect">
            <a:avLst/>
          </a:prstGeom>
          <a:solidFill>
            <a:schemeClr val="bg1">
              <a:alpha val="67842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lIns="18288" tIns="18288" rIns="18288" bIns="18288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1"/>
              <a:t>Pt Delta</a:t>
            </a:r>
          </a:p>
        </p:txBody>
      </p:sp>
      <p:cxnSp>
        <p:nvCxnSpPr>
          <p:cNvPr id="15" name="Straight Arrow Connector 14"/>
          <p:cNvCxnSpPr>
            <a:stCxn id="47114" idx="1"/>
          </p:cNvCxnSpPr>
          <p:nvPr/>
        </p:nvCxnSpPr>
        <p:spPr>
          <a:xfrm rot="10800000">
            <a:off x="5029200" y="5029200"/>
            <a:ext cx="76200" cy="536575"/>
          </a:xfrm>
          <a:prstGeom prst="straightConnector1">
            <a:avLst/>
          </a:prstGeom>
          <a:ln w="25400" cmpd="sng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116" name="Picture 2" descr="http://www.afsc.af.mil/shared/media/ggallery/webgraphic/AFG-090606-00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9600" y="5789613"/>
            <a:ext cx="914400" cy="106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34857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dirty="0" smtClean="0"/>
              <a:t>C-17A Normal Entry Point: Alpha</a:t>
            </a:r>
          </a:p>
          <a:p>
            <a:r>
              <a:rPr lang="en-US" dirty="0" smtClean="0"/>
              <a:t>C-17A Normal Exit Point: Hotel</a:t>
            </a:r>
          </a:p>
          <a:p>
            <a:r>
              <a:rPr lang="en-US" dirty="0" smtClean="0"/>
              <a:t>Airspeed: 250-310 Knots</a:t>
            </a:r>
          </a:p>
          <a:p>
            <a:r>
              <a:rPr lang="en-US" dirty="0" smtClean="0"/>
              <a:t>Altitudes: 300-1500’ AGL</a:t>
            </a:r>
          </a:p>
          <a:p>
            <a:r>
              <a:rPr lang="en-US" dirty="0" smtClean="0"/>
              <a:t>Additional Notes:</a:t>
            </a:r>
          </a:p>
          <a:p>
            <a:pPr lvl="1"/>
            <a:r>
              <a:rPr lang="en-US" dirty="0" smtClean="0"/>
              <a:t>N/A</a:t>
            </a:r>
          </a:p>
          <a:p>
            <a:endParaRPr lang="en-US" dirty="0" smtClean="0"/>
          </a:p>
        </p:txBody>
      </p:sp>
      <p:sp>
        <p:nvSpPr>
          <p:cNvPr id="48130" name="Title 1"/>
          <p:cNvSpPr>
            <a:spLocks noGrp="1"/>
          </p:cNvSpPr>
          <p:nvPr>
            <p:ph type="title" idx="4294967295"/>
          </p:nvPr>
        </p:nvSpPr>
        <p:spPr>
          <a:xfrm>
            <a:off x="228600" y="274638"/>
            <a:ext cx="8229600" cy="1143000"/>
          </a:xfrm>
        </p:spPr>
        <p:txBody>
          <a:bodyPr/>
          <a:lstStyle/>
          <a:p>
            <a:r>
              <a:rPr lang="en-US" dirty="0" smtClean="0"/>
              <a:t>VR 1040</a:t>
            </a:r>
          </a:p>
        </p:txBody>
      </p:sp>
      <p:pic>
        <p:nvPicPr>
          <p:cNvPr id="48132" name="Picture 2" descr="http://www.afsc.af.mil/shared/media/ggallery/webgraphic/AFG-090606-00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9600" y="5181600"/>
            <a:ext cx="914400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272922" y="6047601"/>
            <a:ext cx="21852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200" dirty="0">
                <a:solidFill>
                  <a:schemeClr val="tx2"/>
                </a:solidFill>
              </a:rPr>
              <a:t>OPR: 437 </a:t>
            </a:r>
            <a:r>
              <a:rPr lang="en-US" sz="1200" dirty="0" smtClean="0">
                <a:solidFill>
                  <a:schemeClr val="tx2"/>
                </a:solidFill>
              </a:rPr>
              <a:t>AW/SEF 25 Feb 2016</a:t>
            </a:r>
            <a:endParaRPr lang="en-US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5946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4"/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TextBox 4"/>
          <p:cNvSpPr txBox="1">
            <a:spLocks noChangeArrowheads="1"/>
          </p:cNvSpPr>
          <p:nvPr/>
        </p:nvSpPr>
        <p:spPr bwMode="auto">
          <a:xfrm>
            <a:off x="3886200" y="6019800"/>
            <a:ext cx="1752600" cy="206375"/>
          </a:xfrm>
          <a:prstGeom prst="rect">
            <a:avLst/>
          </a:prstGeom>
          <a:solidFill>
            <a:schemeClr val="bg1">
              <a:alpha val="67842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lIns="18288" tIns="18288" rIns="18288" bIns="18288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100" b="1"/>
              <a:t>CHARLESTON AIRPORT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3733800" y="5715000"/>
            <a:ext cx="304800" cy="304800"/>
          </a:xfrm>
          <a:prstGeom prst="straightConnector1">
            <a:avLst/>
          </a:prstGeom>
          <a:ln w="25400" cmpd="sng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157" name="TextBox 6"/>
          <p:cNvSpPr txBox="1">
            <a:spLocks noChangeArrowheads="1"/>
          </p:cNvSpPr>
          <p:nvPr/>
        </p:nvSpPr>
        <p:spPr bwMode="auto">
          <a:xfrm>
            <a:off x="533400" y="4572000"/>
            <a:ext cx="533400" cy="160338"/>
          </a:xfrm>
          <a:prstGeom prst="rect">
            <a:avLst/>
          </a:prstGeom>
          <a:solidFill>
            <a:schemeClr val="bg1">
              <a:alpha val="67842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lIns="18288" tIns="18288" rIns="18288" bIns="18288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1"/>
              <a:t>IR036</a:t>
            </a:r>
          </a:p>
        </p:txBody>
      </p:sp>
      <p:sp>
        <p:nvSpPr>
          <p:cNvPr id="49158" name="TextBox 7"/>
          <p:cNvSpPr txBox="1">
            <a:spLocks noChangeArrowheads="1"/>
          </p:cNvSpPr>
          <p:nvPr/>
        </p:nvSpPr>
        <p:spPr bwMode="auto">
          <a:xfrm>
            <a:off x="3886200" y="1905000"/>
            <a:ext cx="457200" cy="160338"/>
          </a:xfrm>
          <a:prstGeom prst="rect">
            <a:avLst/>
          </a:prstGeom>
          <a:solidFill>
            <a:schemeClr val="bg1">
              <a:alpha val="67842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lIns="18288" tIns="18288" rIns="18288" bIns="18288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1"/>
              <a:t>IR035</a:t>
            </a:r>
          </a:p>
        </p:txBody>
      </p:sp>
      <p:sp>
        <p:nvSpPr>
          <p:cNvPr id="49159" name="TextBox 8"/>
          <p:cNvSpPr txBox="1">
            <a:spLocks noChangeArrowheads="1"/>
          </p:cNvSpPr>
          <p:nvPr/>
        </p:nvSpPr>
        <p:spPr bwMode="auto">
          <a:xfrm>
            <a:off x="5638800" y="5029200"/>
            <a:ext cx="533400" cy="160338"/>
          </a:xfrm>
          <a:prstGeom prst="rect">
            <a:avLst/>
          </a:prstGeom>
          <a:solidFill>
            <a:schemeClr val="bg1">
              <a:alpha val="67842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lIns="18288" tIns="18288" rIns="18288" bIns="18288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1"/>
              <a:t>VR1041</a:t>
            </a:r>
          </a:p>
        </p:txBody>
      </p:sp>
      <p:sp>
        <p:nvSpPr>
          <p:cNvPr id="49160" name="TextBox 9"/>
          <p:cNvSpPr txBox="1">
            <a:spLocks noChangeArrowheads="1"/>
          </p:cNvSpPr>
          <p:nvPr/>
        </p:nvSpPr>
        <p:spPr bwMode="auto">
          <a:xfrm>
            <a:off x="8382000" y="2743200"/>
            <a:ext cx="609600" cy="160338"/>
          </a:xfrm>
          <a:prstGeom prst="rect">
            <a:avLst/>
          </a:prstGeom>
          <a:solidFill>
            <a:schemeClr val="bg1">
              <a:alpha val="67842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lIns="18288" tIns="18288" rIns="18288" bIns="18288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1"/>
              <a:t>Pt Alpha</a:t>
            </a:r>
          </a:p>
        </p:txBody>
      </p:sp>
      <p:cxnSp>
        <p:nvCxnSpPr>
          <p:cNvPr id="11" name="Straight Arrow Connector 10"/>
          <p:cNvCxnSpPr>
            <a:stCxn id="49160" idx="1"/>
          </p:cNvCxnSpPr>
          <p:nvPr/>
        </p:nvCxnSpPr>
        <p:spPr>
          <a:xfrm rot="10800000">
            <a:off x="8305800" y="2362200"/>
            <a:ext cx="76200" cy="460375"/>
          </a:xfrm>
          <a:prstGeom prst="straightConnector1">
            <a:avLst/>
          </a:prstGeom>
          <a:ln w="25400" cmpd="sng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162" name="TextBox 13"/>
          <p:cNvSpPr txBox="1">
            <a:spLocks noChangeArrowheads="1"/>
          </p:cNvSpPr>
          <p:nvPr/>
        </p:nvSpPr>
        <p:spPr bwMode="auto">
          <a:xfrm>
            <a:off x="1295400" y="6477000"/>
            <a:ext cx="609600" cy="160338"/>
          </a:xfrm>
          <a:prstGeom prst="rect">
            <a:avLst/>
          </a:prstGeom>
          <a:solidFill>
            <a:schemeClr val="bg1">
              <a:alpha val="67842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lIns="18288" tIns="18288" rIns="18288" bIns="18288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1"/>
              <a:t>Pt Hotel</a:t>
            </a:r>
          </a:p>
        </p:txBody>
      </p:sp>
      <p:cxnSp>
        <p:nvCxnSpPr>
          <p:cNvPr id="15" name="Straight Arrow Connector 14"/>
          <p:cNvCxnSpPr>
            <a:stCxn id="49162" idx="3"/>
          </p:cNvCxnSpPr>
          <p:nvPr/>
        </p:nvCxnSpPr>
        <p:spPr>
          <a:xfrm>
            <a:off x="1905000" y="6556375"/>
            <a:ext cx="304800" cy="301625"/>
          </a:xfrm>
          <a:prstGeom prst="straightConnector1">
            <a:avLst/>
          </a:prstGeom>
          <a:ln w="25400" cmpd="sng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164" name="Picture 2" descr="http://www.afsc.af.mil/shared/media/ggallery/webgraphic/AFG-090606-00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9600" y="5029200"/>
            <a:ext cx="914400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5"/>
          <p:cNvSpPr txBox="1">
            <a:spLocks noChangeArrowheads="1"/>
          </p:cNvSpPr>
          <p:nvPr/>
        </p:nvSpPr>
        <p:spPr bwMode="auto">
          <a:xfrm>
            <a:off x="6979437" y="6637338"/>
            <a:ext cx="21852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200" dirty="0">
                <a:solidFill>
                  <a:schemeClr val="tx2"/>
                </a:solidFill>
              </a:rPr>
              <a:t>OPR: 437 </a:t>
            </a:r>
            <a:r>
              <a:rPr lang="en-US" sz="1200" dirty="0" smtClean="0">
                <a:solidFill>
                  <a:schemeClr val="tx2"/>
                </a:solidFill>
              </a:rPr>
              <a:t>AW/SEF 25 Feb 2016</a:t>
            </a:r>
            <a:endParaRPr lang="en-US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2573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90600" y="304800"/>
            <a:ext cx="7078663" cy="1143000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 smtClean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81000" y="1447800"/>
            <a:ext cx="7467600" cy="4648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spcBef>
                <a:spcPct val="20000"/>
              </a:spcBef>
              <a:buClr>
                <a:srgbClr val="000066"/>
              </a:buClr>
              <a:buSzPct val="110000"/>
              <a:buFont typeface="Wingdings" pitchFamily="2" charset="2"/>
              <a:buChar char="§"/>
              <a:defRPr/>
            </a:pPr>
            <a:r>
              <a:rPr lang="en-US" sz="2000" b="1" kern="0" dirty="0" smtClean="0">
                <a:solidFill>
                  <a:srgbClr val="000066"/>
                </a:solidFill>
              </a:rPr>
              <a:t>MACA Background </a:t>
            </a:r>
          </a:p>
          <a:p>
            <a:pPr marL="457200" indent="-457200">
              <a:spcBef>
                <a:spcPct val="20000"/>
              </a:spcBef>
              <a:buClr>
                <a:srgbClr val="000066"/>
              </a:buClr>
              <a:buSzPct val="110000"/>
              <a:buFont typeface="Wingdings" pitchFamily="2" charset="2"/>
              <a:buChar char="§"/>
              <a:defRPr/>
            </a:pPr>
            <a:r>
              <a:rPr lang="en-US" sz="2000" b="1" kern="0" dirty="0" smtClean="0">
                <a:solidFill>
                  <a:srgbClr val="000066"/>
                </a:solidFill>
              </a:rPr>
              <a:t>Airsp</a:t>
            </a:r>
            <a:r>
              <a:rPr lang="en-US" sz="2000" b="1" kern="0" dirty="0" smtClean="0">
                <a:solidFill>
                  <a:srgbClr val="000066"/>
                </a:solidFill>
              </a:rPr>
              <a:t>ace</a:t>
            </a:r>
          </a:p>
          <a:p>
            <a:pPr marL="914400" lvl="1" indent="-457200">
              <a:spcBef>
                <a:spcPct val="20000"/>
              </a:spcBef>
              <a:buClr>
                <a:srgbClr val="000066"/>
              </a:buClr>
              <a:buSzPct val="110000"/>
              <a:buFont typeface="Wingdings" pitchFamily="2" charset="2"/>
              <a:buChar char="§"/>
              <a:defRPr/>
            </a:pPr>
            <a:r>
              <a:rPr lang="en-US" sz="2000" b="1" kern="0" dirty="0" smtClean="0">
                <a:solidFill>
                  <a:srgbClr val="000066"/>
                </a:solidFill>
              </a:rPr>
              <a:t>Special Use Air Space</a:t>
            </a:r>
            <a:endParaRPr lang="en-US" sz="2000" b="1" kern="0" dirty="0">
              <a:solidFill>
                <a:srgbClr val="000066"/>
              </a:solidFill>
            </a:endParaRPr>
          </a:p>
          <a:p>
            <a:pPr marL="457200" indent="-457200">
              <a:spcBef>
                <a:spcPct val="20000"/>
              </a:spcBef>
              <a:buClr>
                <a:srgbClr val="000066"/>
              </a:buClr>
              <a:buSzPct val="110000"/>
              <a:buFont typeface="Wingdings" pitchFamily="2" charset="2"/>
              <a:buChar char="§"/>
              <a:defRPr/>
            </a:pPr>
            <a:r>
              <a:rPr lang="en-US" sz="2000" b="1" kern="0" dirty="0">
                <a:solidFill>
                  <a:srgbClr val="000066"/>
                </a:solidFill>
              </a:rPr>
              <a:t>Traffic Alert and Collision Avoidance System (TCAS</a:t>
            </a:r>
            <a:r>
              <a:rPr lang="en-US" sz="2000" b="1" kern="0" dirty="0" smtClean="0">
                <a:solidFill>
                  <a:srgbClr val="000066"/>
                </a:solidFill>
              </a:rPr>
              <a:t>)</a:t>
            </a:r>
          </a:p>
          <a:p>
            <a:pPr marL="457200" indent="-457200">
              <a:spcBef>
                <a:spcPct val="20000"/>
              </a:spcBef>
              <a:buClr>
                <a:srgbClr val="000066"/>
              </a:buClr>
              <a:buSzPct val="110000"/>
              <a:buFont typeface="Wingdings" pitchFamily="2" charset="2"/>
              <a:buChar char="§"/>
              <a:defRPr/>
            </a:pPr>
            <a:r>
              <a:rPr lang="en-US" sz="2000" b="1" kern="0" dirty="0" smtClean="0">
                <a:solidFill>
                  <a:srgbClr val="000066"/>
                </a:solidFill>
              </a:rPr>
              <a:t>JB Charleston Operations</a:t>
            </a:r>
          </a:p>
          <a:p>
            <a:pPr marL="457200" indent="-457200">
              <a:spcBef>
                <a:spcPct val="20000"/>
              </a:spcBef>
              <a:buClr>
                <a:srgbClr val="000066"/>
              </a:buClr>
              <a:buSzPct val="110000"/>
              <a:buFont typeface="Wingdings" pitchFamily="2" charset="2"/>
              <a:buChar char="§"/>
              <a:defRPr/>
            </a:pPr>
            <a:r>
              <a:rPr lang="en-US" sz="2000" b="1" kern="0" dirty="0">
                <a:solidFill>
                  <a:srgbClr val="000066"/>
                </a:solidFill>
              </a:rPr>
              <a:t>Local Military Training Routes</a:t>
            </a:r>
          </a:p>
          <a:p>
            <a:pPr marL="457200" indent="-457200">
              <a:spcBef>
                <a:spcPct val="20000"/>
              </a:spcBef>
              <a:buClr>
                <a:srgbClr val="000066"/>
              </a:buClr>
              <a:buSzPct val="110000"/>
              <a:buFont typeface="Wingdings" pitchFamily="2" charset="2"/>
              <a:buChar char="§"/>
              <a:defRPr/>
            </a:pPr>
            <a:r>
              <a:rPr lang="en-US" sz="2000" b="1" kern="0" dirty="0" smtClean="0">
                <a:solidFill>
                  <a:srgbClr val="000066"/>
                </a:solidFill>
              </a:rPr>
              <a:t>Local Aircraft Types</a:t>
            </a:r>
          </a:p>
          <a:p>
            <a:pPr marL="457200" indent="-457200">
              <a:spcBef>
                <a:spcPct val="20000"/>
              </a:spcBef>
              <a:buClr>
                <a:srgbClr val="000066"/>
              </a:buClr>
              <a:buSzPct val="110000"/>
              <a:buFont typeface="Wingdings" pitchFamily="2" charset="2"/>
              <a:buChar char="§"/>
              <a:defRPr/>
            </a:pPr>
            <a:r>
              <a:rPr lang="en-US" sz="2000" b="1" kern="0" dirty="0" smtClean="0">
                <a:solidFill>
                  <a:srgbClr val="000066"/>
                </a:solidFill>
              </a:rPr>
              <a:t>Hazardous Air Traffic Reports</a:t>
            </a:r>
          </a:p>
          <a:p>
            <a:pPr marL="457200" indent="-457200">
              <a:spcBef>
                <a:spcPct val="20000"/>
              </a:spcBef>
              <a:buClr>
                <a:srgbClr val="000066"/>
              </a:buClr>
              <a:buSzPct val="110000"/>
              <a:buFont typeface="Wingdings" pitchFamily="2" charset="2"/>
              <a:buChar char="§"/>
              <a:defRPr/>
            </a:pPr>
            <a:r>
              <a:rPr lang="en-US" sz="2000" b="1" kern="0" dirty="0" smtClean="0">
                <a:solidFill>
                  <a:srgbClr val="000066"/>
                </a:solidFill>
              </a:rPr>
              <a:t>Right-Of-Way</a:t>
            </a:r>
            <a:endParaRPr lang="en-US" sz="2000" b="1" kern="0" dirty="0">
              <a:solidFill>
                <a:srgbClr val="000066"/>
              </a:solidFill>
            </a:endParaRPr>
          </a:p>
          <a:p>
            <a:pPr>
              <a:spcBef>
                <a:spcPct val="20000"/>
              </a:spcBef>
              <a:buClr>
                <a:srgbClr val="000066"/>
              </a:buClr>
              <a:buSzPct val="80000"/>
              <a:defRPr/>
            </a:pPr>
            <a:endParaRPr lang="en-US" sz="2000" b="1" kern="0" dirty="0">
              <a:solidFill>
                <a:srgbClr val="000066"/>
              </a:solidFill>
            </a:endParaRPr>
          </a:p>
        </p:txBody>
      </p:sp>
      <p:pic>
        <p:nvPicPr>
          <p:cNvPr id="41988" name="Picture 2" descr="http://www.afsc.af.mil/shared/media/ggallery/webgraphic/AFG-090606-00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9600" y="5105400"/>
            <a:ext cx="914400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36262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Content Placeholder 2"/>
          <p:cNvSpPr>
            <a:spLocks noGrp="1"/>
          </p:cNvSpPr>
          <p:nvPr>
            <p:ph idx="4294967295"/>
          </p:nvPr>
        </p:nvSpPr>
        <p:spPr>
          <a:xfrm>
            <a:off x="381000" y="1600200"/>
            <a:ext cx="8229600" cy="4525963"/>
          </a:xfrm>
        </p:spPr>
        <p:txBody>
          <a:bodyPr/>
          <a:lstStyle/>
          <a:p>
            <a:r>
              <a:rPr lang="en-US" dirty="0" smtClean="0"/>
              <a:t>C-17A Normal Entry Point: Alpha</a:t>
            </a:r>
          </a:p>
          <a:p>
            <a:r>
              <a:rPr lang="en-US" dirty="0" smtClean="0"/>
              <a:t>C-17A Normal Exit Point: Foxtrot</a:t>
            </a:r>
          </a:p>
          <a:p>
            <a:r>
              <a:rPr lang="en-US" dirty="0" smtClean="0"/>
              <a:t>Airspeed: 250-310 Knots</a:t>
            </a:r>
          </a:p>
          <a:p>
            <a:r>
              <a:rPr lang="en-US" dirty="0" smtClean="0"/>
              <a:t>Altitudes: 300-1500’ AGL</a:t>
            </a:r>
          </a:p>
          <a:p>
            <a:r>
              <a:rPr lang="en-US" dirty="0" smtClean="0"/>
              <a:t>Additional Notes:</a:t>
            </a:r>
          </a:p>
          <a:p>
            <a:pPr lvl="1"/>
            <a:r>
              <a:rPr lang="en-US" dirty="0" smtClean="0"/>
              <a:t>Climb to 4000-10000’ MSL upon exiting </a:t>
            </a:r>
          </a:p>
          <a:p>
            <a:pPr lvl="1"/>
            <a:r>
              <a:rPr lang="en-US" dirty="0" smtClean="0"/>
              <a:t>Exit speed is 250 </a:t>
            </a:r>
            <a:r>
              <a:rPr lang="en-US" dirty="0" err="1" smtClean="0"/>
              <a:t>Kts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50178" name="Title 1"/>
          <p:cNvSpPr>
            <a:spLocks noGrp="1"/>
          </p:cNvSpPr>
          <p:nvPr>
            <p:ph type="title" idx="4294967295"/>
          </p:nvPr>
        </p:nvSpPr>
        <p:spPr>
          <a:xfrm>
            <a:off x="228600" y="274638"/>
            <a:ext cx="8229600" cy="1143000"/>
          </a:xfrm>
        </p:spPr>
        <p:txBody>
          <a:bodyPr/>
          <a:lstStyle/>
          <a:p>
            <a:r>
              <a:rPr lang="en-US" dirty="0" smtClean="0"/>
              <a:t>VR 1041</a:t>
            </a:r>
          </a:p>
        </p:txBody>
      </p:sp>
      <p:pic>
        <p:nvPicPr>
          <p:cNvPr id="50180" name="Picture 2" descr="http://www.afsc.af.mil/shared/media/ggallery/webgraphic/AFG-090606-00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9600" y="5181600"/>
            <a:ext cx="914400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324600" y="6047601"/>
            <a:ext cx="21852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200" dirty="0">
                <a:solidFill>
                  <a:schemeClr val="tx2"/>
                </a:solidFill>
              </a:rPr>
              <a:t>OPR: 437 </a:t>
            </a:r>
            <a:r>
              <a:rPr lang="en-US" sz="1200" dirty="0" smtClean="0">
                <a:solidFill>
                  <a:schemeClr val="tx2"/>
                </a:solidFill>
              </a:rPr>
              <a:t>AW/SEF 25 Feb 2016</a:t>
            </a:r>
            <a:endParaRPr lang="en-US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5171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3"/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TextBox 4"/>
          <p:cNvSpPr txBox="1">
            <a:spLocks noChangeArrowheads="1"/>
          </p:cNvSpPr>
          <p:nvPr/>
        </p:nvSpPr>
        <p:spPr bwMode="auto">
          <a:xfrm>
            <a:off x="4648200" y="2286000"/>
            <a:ext cx="1143000" cy="381000"/>
          </a:xfrm>
          <a:prstGeom prst="rect">
            <a:avLst/>
          </a:prstGeom>
          <a:solidFill>
            <a:schemeClr val="bg1">
              <a:alpha val="67842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lIns="18288" tIns="18288" rIns="18288" bIns="18288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100" b="1"/>
              <a:t>CHARLESTON AIRPORT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4495800" y="2514600"/>
            <a:ext cx="152400" cy="304800"/>
          </a:xfrm>
          <a:prstGeom prst="straightConnector1">
            <a:avLst/>
          </a:prstGeom>
          <a:ln w="25400" cmpd="sng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05" name="TextBox 6"/>
          <p:cNvSpPr txBox="1">
            <a:spLocks noChangeArrowheads="1"/>
          </p:cNvSpPr>
          <p:nvPr/>
        </p:nvSpPr>
        <p:spPr bwMode="auto">
          <a:xfrm>
            <a:off x="152400" y="1676400"/>
            <a:ext cx="457200" cy="160338"/>
          </a:xfrm>
          <a:prstGeom prst="rect">
            <a:avLst/>
          </a:prstGeom>
          <a:solidFill>
            <a:schemeClr val="bg1">
              <a:alpha val="67842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lIns="18288" tIns="18288" rIns="18288" bIns="18288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1"/>
              <a:t>IR036</a:t>
            </a:r>
          </a:p>
        </p:txBody>
      </p:sp>
      <p:sp>
        <p:nvSpPr>
          <p:cNvPr id="51206" name="TextBox 7"/>
          <p:cNvSpPr txBox="1">
            <a:spLocks noChangeArrowheads="1"/>
          </p:cNvSpPr>
          <p:nvPr/>
        </p:nvSpPr>
        <p:spPr bwMode="auto">
          <a:xfrm>
            <a:off x="1676400" y="5562600"/>
            <a:ext cx="533400" cy="160338"/>
          </a:xfrm>
          <a:prstGeom prst="rect">
            <a:avLst/>
          </a:prstGeom>
          <a:solidFill>
            <a:schemeClr val="bg1">
              <a:alpha val="67842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lIns="18288" tIns="18288" rIns="18288" bIns="18288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1"/>
              <a:t>VR1040</a:t>
            </a:r>
          </a:p>
        </p:txBody>
      </p:sp>
      <p:sp>
        <p:nvSpPr>
          <p:cNvPr id="51207" name="TextBox 9"/>
          <p:cNvSpPr txBox="1">
            <a:spLocks noChangeArrowheads="1"/>
          </p:cNvSpPr>
          <p:nvPr/>
        </p:nvSpPr>
        <p:spPr bwMode="auto">
          <a:xfrm>
            <a:off x="3200400" y="6248400"/>
            <a:ext cx="533400" cy="160338"/>
          </a:xfrm>
          <a:prstGeom prst="rect">
            <a:avLst/>
          </a:prstGeom>
          <a:solidFill>
            <a:schemeClr val="bg1">
              <a:alpha val="67842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lIns="18288" tIns="18288" rIns="18288" bIns="18288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1"/>
              <a:t>Pt Alpha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rot="10800000">
            <a:off x="2667000" y="6019800"/>
            <a:ext cx="533400" cy="228600"/>
          </a:xfrm>
          <a:prstGeom prst="straightConnector1">
            <a:avLst/>
          </a:prstGeom>
          <a:ln w="25400" cmpd="sng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09" name="TextBox 13"/>
          <p:cNvSpPr txBox="1">
            <a:spLocks noChangeArrowheads="1"/>
          </p:cNvSpPr>
          <p:nvPr/>
        </p:nvSpPr>
        <p:spPr bwMode="auto">
          <a:xfrm>
            <a:off x="3200400" y="381000"/>
            <a:ext cx="533400" cy="160338"/>
          </a:xfrm>
          <a:prstGeom prst="rect">
            <a:avLst/>
          </a:prstGeom>
          <a:solidFill>
            <a:schemeClr val="bg1">
              <a:alpha val="67842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lIns="18288" tIns="18288" rIns="18288" bIns="18288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1"/>
              <a:t>Pt Foxtrot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733800" y="457200"/>
            <a:ext cx="762000" cy="228600"/>
          </a:xfrm>
          <a:prstGeom prst="straightConnector1">
            <a:avLst/>
          </a:prstGeom>
          <a:ln w="25400" cmpd="sng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11" name="Picture 2" descr="http://www.afsc.af.mil/shared/media/ggallery/webgraphic/AFG-090606-00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9600" y="4800600"/>
            <a:ext cx="914400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6983875" y="6581001"/>
            <a:ext cx="21852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200" dirty="0">
                <a:solidFill>
                  <a:schemeClr val="tx2"/>
                </a:solidFill>
              </a:rPr>
              <a:t>OPR: 437 </a:t>
            </a:r>
            <a:r>
              <a:rPr lang="en-US" sz="1200" dirty="0" smtClean="0">
                <a:solidFill>
                  <a:schemeClr val="tx2"/>
                </a:solidFill>
              </a:rPr>
              <a:t>AW/SEF 25 Feb 2016</a:t>
            </a:r>
            <a:endParaRPr lang="en-US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969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Content Placeholder 2"/>
          <p:cNvSpPr>
            <a:spLocks noGrp="1"/>
          </p:cNvSpPr>
          <p:nvPr>
            <p:ph idx="4294967295"/>
          </p:nvPr>
        </p:nvSpPr>
        <p:spPr>
          <a:xfrm>
            <a:off x="304800" y="1600200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The C-17A is equipped with TCAS II</a:t>
            </a:r>
          </a:p>
          <a:p>
            <a:r>
              <a:rPr lang="en-US" sz="2400" dirty="0" smtClean="0"/>
              <a:t>TCAS II Basics</a:t>
            </a:r>
          </a:p>
          <a:p>
            <a:pPr lvl="1"/>
            <a:r>
              <a:rPr lang="en-US" sz="2400" dirty="0" smtClean="0"/>
              <a:t>It </a:t>
            </a:r>
            <a:r>
              <a:rPr lang="en-US" sz="2400" dirty="0" smtClean="0">
                <a:solidFill>
                  <a:srgbClr val="FF3300"/>
                </a:solidFill>
              </a:rPr>
              <a:t>is not </a:t>
            </a:r>
            <a:r>
              <a:rPr lang="en-US" sz="2400" dirty="0" smtClean="0"/>
              <a:t>a radar</a:t>
            </a:r>
          </a:p>
          <a:p>
            <a:pPr lvl="1"/>
            <a:r>
              <a:rPr lang="en-US" sz="2400" dirty="0" smtClean="0"/>
              <a:t>It</a:t>
            </a:r>
            <a:r>
              <a:rPr lang="en-US" sz="2400" dirty="0" smtClean="0">
                <a:solidFill>
                  <a:srgbClr val="FF3300"/>
                </a:solidFill>
              </a:rPr>
              <a:t> does not </a:t>
            </a:r>
            <a:r>
              <a:rPr lang="en-US" sz="2400" dirty="0" smtClean="0"/>
              <a:t>respond to aircraft without a transponder or failed transponder</a:t>
            </a:r>
          </a:p>
          <a:p>
            <a:pPr lvl="1"/>
            <a:r>
              <a:rPr lang="en-US" sz="2400" dirty="0" smtClean="0"/>
              <a:t>Is only a tool for traffic separation </a:t>
            </a:r>
          </a:p>
          <a:p>
            <a:pPr lvl="1"/>
            <a:r>
              <a:rPr lang="en-US" sz="2400" dirty="0" smtClean="0"/>
              <a:t>Does not replace the need to visually scan</a:t>
            </a:r>
          </a:p>
          <a:p>
            <a:r>
              <a:rPr lang="en-US" sz="2400" dirty="0" smtClean="0"/>
              <a:t>Why is this important to GA pilots</a:t>
            </a:r>
          </a:p>
          <a:p>
            <a:pPr lvl="1"/>
            <a:r>
              <a:rPr lang="en-US" sz="2400" dirty="0" smtClean="0"/>
              <a:t>Keep your transponder on</a:t>
            </a:r>
          </a:p>
          <a:p>
            <a:pPr lvl="1"/>
            <a:r>
              <a:rPr lang="en-US" sz="2400" dirty="0" smtClean="0"/>
              <a:t>Keep an effective scan, do not expect another aircraft’s equipment to identify a conflict</a:t>
            </a:r>
          </a:p>
          <a:p>
            <a:pPr lvl="1"/>
            <a:endParaRPr lang="en-US" dirty="0" smtClean="0"/>
          </a:p>
        </p:txBody>
      </p:sp>
      <p:sp>
        <p:nvSpPr>
          <p:cNvPr id="54274" name="Title 1"/>
          <p:cNvSpPr>
            <a:spLocks noGrp="1"/>
          </p:cNvSpPr>
          <p:nvPr>
            <p:ph type="title" idx="4294967295"/>
          </p:nvPr>
        </p:nvSpPr>
        <p:spPr>
          <a:xfrm>
            <a:off x="1066800" y="76200"/>
            <a:ext cx="67818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Traffic Alert &amp; Collision Avoidance System (TCAS)</a:t>
            </a:r>
          </a:p>
        </p:txBody>
      </p:sp>
      <p:pic>
        <p:nvPicPr>
          <p:cNvPr id="54276" name="Picture 2" descr="http://www.afsc.af.mil/shared/media/ggallery/webgraphic/AFG-090606-00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9600" y="5334000"/>
            <a:ext cx="914400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272922" y="6047601"/>
            <a:ext cx="21852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200" dirty="0">
                <a:solidFill>
                  <a:schemeClr val="tx2"/>
                </a:solidFill>
              </a:rPr>
              <a:t>OPR: 437 </a:t>
            </a:r>
            <a:r>
              <a:rPr lang="en-US" sz="1200" dirty="0" smtClean="0">
                <a:solidFill>
                  <a:schemeClr val="tx2"/>
                </a:solidFill>
              </a:rPr>
              <a:t>AW/SEF 25 Feb 2016</a:t>
            </a:r>
            <a:endParaRPr lang="en-US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5851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Content Placeholder 2"/>
          <p:cNvSpPr>
            <a:spLocks noGrp="1"/>
          </p:cNvSpPr>
          <p:nvPr>
            <p:ph idx="4294967295"/>
          </p:nvPr>
        </p:nvSpPr>
        <p:spPr>
          <a:xfrm>
            <a:off x="304800" y="1600200"/>
            <a:ext cx="83058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Airspeed: 120 KCAS (approach/airdrop) to 350 KCAS </a:t>
            </a:r>
            <a:endParaRPr lang="en-US" dirty="0" smtClean="0"/>
          </a:p>
          <a:p>
            <a:r>
              <a:rPr lang="en-US" dirty="0" smtClean="0"/>
              <a:t>Altitudes: Up to FL450</a:t>
            </a:r>
          </a:p>
          <a:p>
            <a:r>
              <a:rPr lang="en-US" dirty="0" smtClean="0"/>
              <a:t>TCAS II Equipped</a:t>
            </a:r>
          </a:p>
          <a:p>
            <a:r>
              <a:rPr lang="en-US" sz="2200" dirty="0" smtClean="0"/>
              <a:t>Operates in large formations, in instrument conditions</a:t>
            </a:r>
          </a:p>
          <a:p>
            <a:endParaRPr lang="en-US" sz="2200" dirty="0" smtClean="0"/>
          </a:p>
          <a:p>
            <a:pPr marL="0" indent="0">
              <a:buNone/>
            </a:pPr>
            <a:endParaRPr lang="en-US" sz="2400" dirty="0" smtClean="0"/>
          </a:p>
          <a:p>
            <a:pPr lvl="1"/>
            <a:endParaRPr lang="en-US" dirty="0" smtClean="0"/>
          </a:p>
        </p:txBody>
      </p:sp>
      <p:sp>
        <p:nvSpPr>
          <p:cNvPr id="54274" name="Title 1"/>
          <p:cNvSpPr>
            <a:spLocks noGrp="1"/>
          </p:cNvSpPr>
          <p:nvPr>
            <p:ph type="title" idx="4294967295"/>
          </p:nvPr>
        </p:nvSpPr>
        <p:spPr>
          <a:xfrm>
            <a:off x="1066800" y="76200"/>
            <a:ext cx="67818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C-17 </a:t>
            </a:r>
            <a:r>
              <a:rPr lang="en-US" dirty="0" smtClean="0"/>
              <a:t>Operations</a:t>
            </a:r>
            <a:endParaRPr lang="en-US" dirty="0" smtClean="0"/>
          </a:p>
        </p:txBody>
      </p:sp>
      <p:pic>
        <p:nvPicPr>
          <p:cNvPr id="54276" name="Picture 2" descr="http://www.afsc.af.mil/shared/media/ggallery/webgraphic/AFG-090606-00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9600" y="5334000"/>
            <a:ext cx="914400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196722" y="6047601"/>
            <a:ext cx="21852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200" dirty="0">
                <a:solidFill>
                  <a:schemeClr val="tx2"/>
                </a:solidFill>
              </a:rPr>
              <a:t>OPR: 437 </a:t>
            </a:r>
            <a:r>
              <a:rPr lang="en-US" sz="1200" dirty="0" smtClean="0">
                <a:solidFill>
                  <a:schemeClr val="tx2"/>
                </a:solidFill>
              </a:rPr>
              <a:t>AW/SEF 25 Feb 2016</a:t>
            </a:r>
            <a:endParaRPr lang="en-US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4161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Content Placeholder 4"/>
          <p:cNvSpPr>
            <a:spLocks noGrp="1"/>
          </p:cNvSpPr>
          <p:nvPr>
            <p:ph idx="4294967295"/>
          </p:nvPr>
        </p:nvSpPr>
        <p:spPr>
          <a:xfrm>
            <a:off x="357187" y="1524000"/>
            <a:ext cx="8482013" cy="4949825"/>
          </a:xfrm>
        </p:spPr>
        <p:txBody>
          <a:bodyPr/>
          <a:lstStyle/>
          <a:p>
            <a:r>
              <a:rPr lang="en-US" dirty="0" smtClean="0"/>
              <a:t>Crews involved in a near mid air collision or any hazardous ai</a:t>
            </a:r>
            <a:r>
              <a:rPr lang="en-US" dirty="0" smtClean="0"/>
              <a:t>r traffic situation should contact their nearest flight safety office within 24 hours</a:t>
            </a:r>
          </a:p>
          <a:p>
            <a:r>
              <a:rPr lang="en-US" dirty="0" smtClean="0"/>
              <a:t>If off station and nearest safety office is unavailable, contact 437 AW Flight Safety</a:t>
            </a:r>
          </a:p>
          <a:p>
            <a:r>
              <a:rPr lang="en-US" dirty="0" smtClean="0"/>
              <a:t>AF Form 651 Hazardous Air Traffic Report</a:t>
            </a:r>
          </a:p>
          <a:p>
            <a:endParaRPr lang="en-US" dirty="0" smtClean="0"/>
          </a:p>
        </p:txBody>
      </p:sp>
      <p:sp>
        <p:nvSpPr>
          <p:cNvPr id="55298" name="Title 3"/>
          <p:cNvSpPr>
            <a:spLocks noGrp="1"/>
          </p:cNvSpPr>
          <p:nvPr>
            <p:ph type="title" idx="4294967295"/>
          </p:nvPr>
        </p:nvSpPr>
        <p:spPr>
          <a:xfrm>
            <a:off x="381000" y="274638"/>
            <a:ext cx="8229600" cy="1143000"/>
          </a:xfrm>
        </p:spPr>
        <p:txBody>
          <a:bodyPr/>
          <a:lstStyle/>
          <a:p>
            <a:r>
              <a:rPr lang="en-US" dirty="0" smtClean="0"/>
              <a:t>Hazardous Air Traffic Report</a:t>
            </a:r>
            <a:endParaRPr lang="en-US" dirty="0" smtClean="0"/>
          </a:p>
        </p:txBody>
      </p:sp>
      <p:pic>
        <p:nvPicPr>
          <p:cNvPr id="55300" name="Picture 2" descr="http://www.afsc.af.mil/shared/media/ggallery/webgraphic/AFG-090606-00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9600" y="5181600"/>
            <a:ext cx="914400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97182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Content Placeholder 4"/>
          <p:cNvSpPr>
            <a:spLocks noGrp="1"/>
          </p:cNvSpPr>
          <p:nvPr>
            <p:ph idx="4294967295"/>
          </p:nvPr>
        </p:nvSpPr>
        <p:spPr>
          <a:xfrm>
            <a:off x="357187" y="1524000"/>
            <a:ext cx="8482013" cy="4949825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Emergency: An aircraft in distress has right of way over all other traffic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Balloons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Gliders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Airships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Aircraft towing or refueling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All other aircraft</a:t>
            </a:r>
            <a:endParaRPr lang="en-US" dirty="0"/>
          </a:p>
        </p:txBody>
      </p:sp>
      <p:sp>
        <p:nvSpPr>
          <p:cNvPr id="55298" name="Title 3"/>
          <p:cNvSpPr>
            <a:spLocks noGrp="1"/>
          </p:cNvSpPr>
          <p:nvPr>
            <p:ph type="title" idx="4294967295"/>
          </p:nvPr>
        </p:nvSpPr>
        <p:spPr>
          <a:xfrm>
            <a:off x="381000" y="274638"/>
            <a:ext cx="8229600" cy="1143000"/>
          </a:xfrm>
        </p:spPr>
        <p:txBody>
          <a:bodyPr/>
          <a:lstStyle/>
          <a:p>
            <a:r>
              <a:rPr lang="en-US" dirty="0" smtClean="0"/>
              <a:t>Right of Way Rules</a:t>
            </a:r>
            <a:endParaRPr lang="en-US" dirty="0" smtClean="0"/>
          </a:p>
        </p:txBody>
      </p:sp>
      <p:pic>
        <p:nvPicPr>
          <p:cNvPr id="55300" name="Picture 2" descr="http://www.afsc.af.mil/shared/media/ggallery/webgraphic/AFG-090606-00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9600" y="5181600"/>
            <a:ext cx="914400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0158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Content Placeholder 4"/>
          <p:cNvSpPr>
            <a:spLocks noGrp="1"/>
          </p:cNvSpPr>
          <p:nvPr>
            <p:ph idx="4294967295"/>
          </p:nvPr>
        </p:nvSpPr>
        <p:spPr>
          <a:xfrm>
            <a:off x="357187" y="1524000"/>
            <a:ext cx="8482013" cy="4949825"/>
          </a:xfrm>
        </p:spPr>
        <p:txBody>
          <a:bodyPr/>
          <a:lstStyle/>
          <a:p>
            <a:r>
              <a:rPr lang="en-US" dirty="0"/>
              <a:t>When aircraft of same category are converging, aircraft to the right has the right of way</a:t>
            </a:r>
          </a:p>
          <a:p>
            <a:r>
              <a:rPr lang="en-US" dirty="0"/>
              <a:t>When approaching head on, each aircraft shall alter course to the right</a:t>
            </a:r>
          </a:p>
          <a:p>
            <a:r>
              <a:rPr lang="en-US" dirty="0"/>
              <a:t>Each aircraft being overtaken has the right of way, aircraft overtaking others shall alter course to the right to pass well clear</a:t>
            </a:r>
          </a:p>
          <a:p>
            <a:r>
              <a:rPr lang="en-US" dirty="0"/>
              <a:t>Aircraft on approach or landing have right of way over all others. If both aircraft are on approach, the lower aircraft has the right of way.</a:t>
            </a:r>
          </a:p>
          <a:p>
            <a:r>
              <a:rPr lang="en-US" i="1" dirty="0"/>
              <a:t>Source: 14 CFR 91.113</a:t>
            </a:r>
          </a:p>
        </p:txBody>
      </p:sp>
      <p:sp>
        <p:nvSpPr>
          <p:cNvPr id="55298" name="Title 3"/>
          <p:cNvSpPr>
            <a:spLocks noGrp="1"/>
          </p:cNvSpPr>
          <p:nvPr>
            <p:ph type="title" idx="4294967295"/>
          </p:nvPr>
        </p:nvSpPr>
        <p:spPr>
          <a:xfrm>
            <a:off x="381000" y="274638"/>
            <a:ext cx="8229600" cy="1143000"/>
          </a:xfrm>
        </p:spPr>
        <p:txBody>
          <a:bodyPr/>
          <a:lstStyle/>
          <a:p>
            <a:r>
              <a:rPr lang="en-US" dirty="0" smtClean="0"/>
              <a:t>Right of Way Rules</a:t>
            </a:r>
            <a:endParaRPr lang="en-US" dirty="0" smtClean="0"/>
          </a:p>
        </p:txBody>
      </p:sp>
      <p:pic>
        <p:nvPicPr>
          <p:cNvPr id="55300" name="Picture 2" descr="http://www.afsc.af.mil/shared/media/ggallery/webgraphic/AFG-090606-00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9600" y="5181600"/>
            <a:ext cx="914400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81388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Content Placeholder 4"/>
          <p:cNvSpPr>
            <a:spLocks noGrp="1"/>
          </p:cNvSpPr>
          <p:nvPr>
            <p:ph idx="4294967295"/>
          </p:nvPr>
        </p:nvSpPr>
        <p:spPr>
          <a:xfrm>
            <a:off x="357187" y="1524000"/>
            <a:ext cx="8482013" cy="4949825"/>
          </a:xfrm>
        </p:spPr>
        <p:txBody>
          <a:bodyPr/>
          <a:lstStyle/>
          <a:p>
            <a:r>
              <a:rPr lang="en-US" dirty="0" smtClean="0"/>
              <a:t>Flt Safety Office: 843-963-5600</a:t>
            </a:r>
          </a:p>
          <a:p>
            <a:r>
              <a:rPr lang="en-US" dirty="0" smtClean="0"/>
              <a:t>Flt Safety Fax: 843-963-4030</a:t>
            </a:r>
          </a:p>
          <a:p>
            <a:r>
              <a:rPr lang="en-US" dirty="0" smtClean="0"/>
              <a:t>Flt Safety Email: </a:t>
            </a:r>
            <a:r>
              <a:rPr lang="en-US" sz="2300" dirty="0" smtClean="0"/>
              <a:t>437AW.FlightSafety@us.af.mil</a:t>
            </a:r>
          </a:p>
          <a:p>
            <a:r>
              <a:rPr lang="en-US" dirty="0" smtClean="0"/>
              <a:t>CHS Command Post: 843-963-8400</a:t>
            </a:r>
          </a:p>
        </p:txBody>
      </p:sp>
      <p:sp>
        <p:nvSpPr>
          <p:cNvPr id="55298" name="Title 3"/>
          <p:cNvSpPr>
            <a:spLocks noGrp="1"/>
          </p:cNvSpPr>
          <p:nvPr>
            <p:ph type="title" idx="4294967295"/>
          </p:nvPr>
        </p:nvSpPr>
        <p:spPr>
          <a:xfrm>
            <a:off x="381000" y="274638"/>
            <a:ext cx="8229600" cy="1143000"/>
          </a:xfrm>
        </p:spPr>
        <p:txBody>
          <a:bodyPr/>
          <a:lstStyle/>
          <a:p>
            <a:r>
              <a:rPr lang="en-US" dirty="0" smtClean="0"/>
              <a:t>Contact Info</a:t>
            </a:r>
            <a:endParaRPr lang="en-US" dirty="0" smtClean="0"/>
          </a:p>
        </p:txBody>
      </p:sp>
      <p:pic>
        <p:nvPicPr>
          <p:cNvPr id="55300" name="Picture 2" descr="http://www.afsc.af.mil/shared/media/ggallery/webgraphic/AFG-090606-00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9600" y="5181600"/>
            <a:ext cx="914400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272922" y="6019800"/>
            <a:ext cx="21852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200" dirty="0">
                <a:solidFill>
                  <a:schemeClr val="tx2"/>
                </a:solidFill>
              </a:rPr>
              <a:t>OPR: 437 </a:t>
            </a:r>
            <a:r>
              <a:rPr lang="en-US" sz="1200" dirty="0" smtClean="0">
                <a:solidFill>
                  <a:schemeClr val="tx2"/>
                </a:solidFill>
              </a:rPr>
              <a:t>AW/SEF 25 Feb 2016</a:t>
            </a:r>
            <a:endParaRPr lang="en-US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2813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Content Placeholder 2"/>
          <p:cNvSpPr>
            <a:spLocks noGrp="1"/>
          </p:cNvSpPr>
          <p:nvPr>
            <p:ph idx="4294967295"/>
          </p:nvPr>
        </p:nvSpPr>
        <p:spPr>
          <a:xfrm>
            <a:off x="4572000" y="1445438"/>
            <a:ext cx="4572000" cy="4525963"/>
          </a:xfrm>
        </p:spPr>
        <p:txBody>
          <a:bodyPr>
            <a:normAutofit/>
          </a:bodyPr>
          <a:lstStyle/>
          <a:p>
            <a:r>
              <a:rPr lang="en-US" sz="2200" dirty="0" smtClean="0"/>
              <a:t>F-18 </a:t>
            </a:r>
            <a:endParaRPr lang="en-US" sz="2200" dirty="0" smtClean="0"/>
          </a:p>
          <a:p>
            <a:pPr lvl="1"/>
            <a:r>
              <a:rPr lang="en-US" dirty="0" smtClean="0"/>
              <a:t>160 KCAS (approach) to 800+ KCAS </a:t>
            </a:r>
          </a:p>
          <a:p>
            <a:pPr lvl="1"/>
            <a:r>
              <a:rPr lang="en-US" dirty="0" smtClean="0"/>
              <a:t>Not TCAS II equipped</a:t>
            </a:r>
          </a:p>
          <a:p>
            <a:pPr lvl="1"/>
            <a:r>
              <a:rPr lang="en-US" dirty="0" smtClean="0"/>
              <a:t>Operate at MCAS Beaufort</a:t>
            </a:r>
          </a:p>
          <a:p>
            <a:pPr lvl="1"/>
            <a:r>
              <a:rPr lang="en-US" dirty="0"/>
              <a:t>Operate in BEAUFORT MOAs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marL="0" indent="0">
              <a:buNone/>
            </a:pPr>
            <a:endParaRPr lang="en-US" sz="2200" dirty="0" smtClean="0"/>
          </a:p>
          <a:p>
            <a:pPr lvl="1"/>
            <a:endParaRPr lang="en-US" dirty="0" smtClean="0"/>
          </a:p>
        </p:txBody>
      </p:sp>
      <p:sp>
        <p:nvSpPr>
          <p:cNvPr id="54274" name="Title 1"/>
          <p:cNvSpPr>
            <a:spLocks noGrp="1"/>
          </p:cNvSpPr>
          <p:nvPr>
            <p:ph type="title" idx="4294967295"/>
          </p:nvPr>
        </p:nvSpPr>
        <p:spPr>
          <a:xfrm>
            <a:off x="1066800" y="76200"/>
            <a:ext cx="67818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F-18</a:t>
            </a:r>
            <a:endParaRPr lang="en-US" dirty="0" smtClean="0"/>
          </a:p>
        </p:txBody>
      </p:sp>
      <p:pic>
        <p:nvPicPr>
          <p:cNvPr id="54276" name="Picture 2" descr="http://www.afsc.af.mil/shared/media/ggallery/webgraphic/AFG-090606-00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9600" y="5334000"/>
            <a:ext cx="914400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514600"/>
            <a:ext cx="4371119" cy="2458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5475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Content Placeholder 2"/>
          <p:cNvSpPr>
            <a:spLocks noGrp="1"/>
          </p:cNvSpPr>
          <p:nvPr>
            <p:ph idx="4294967295"/>
          </p:nvPr>
        </p:nvSpPr>
        <p:spPr>
          <a:xfrm>
            <a:off x="4572000" y="1445438"/>
            <a:ext cx="4572000" cy="4525963"/>
          </a:xfrm>
        </p:spPr>
        <p:txBody>
          <a:bodyPr>
            <a:normAutofit/>
          </a:bodyPr>
          <a:lstStyle/>
          <a:p>
            <a:r>
              <a:rPr lang="en-US" sz="2200" dirty="0" smtClean="0"/>
              <a:t>F-35B </a:t>
            </a:r>
            <a:endParaRPr lang="en-US" sz="2200" dirty="0" smtClean="0"/>
          </a:p>
          <a:p>
            <a:pPr lvl="1"/>
            <a:r>
              <a:rPr lang="en-US" dirty="0" smtClean="0"/>
              <a:t>150 KCAS (approach) to 800+ KCAS </a:t>
            </a:r>
          </a:p>
          <a:p>
            <a:pPr lvl="1"/>
            <a:r>
              <a:rPr lang="en-US" dirty="0" smtClean="0"/>
              <a:t>Not TCAS II equipped</a:t>
            </a:r>
          </a:p>
          <a:p>
            <a:pPr lvl="1"/>
            <a:r>
              <a:rPr lang="en-US" dirty="0" smtClean="0"/>
              <a:t>Operate at MCAS Beaufort</a:t>
            </a:r>
          </a:p>
          <a:p>
            <a:pPr lvl="1"/>
            <a:r>
              <a:rPr lang="en-US" dirty="0" smtClean="0"/>
              <a:t>Operate in BEAUFORT MOAs</a:t>
            </a:r>
          </a:p>
          <a:p>
            <a:pPr lvl="1"/>
            <a:endParaRPr lang="en-US" dirty="0" smtClean="0"/>
          </a:p>
          <a:p>
            <a:pPr marL="0" indent="0">
              <a:buNone/>
            </a:pPr>
            <a:endParaRPr lang="en-US" sz="2200" dirty="0" smtClean="0"/>
          </a:p>
          <a:p>
            <a:pPr lvl="1"/>
            <a:endParaRPr lang="en-US" dirty="0" smtClean="0"/>
          </a:p>
        </p:txBody>
      </p:sp>
      <p:sp>
        <p:nvSpPr>
          <p:cNvPr id="54274" name="Title 1"/>
          <p:cNvSpPr>
            <a:spLocks noGrp="1"/>
          </p:cNvSpPr>
          <p:nvPr>
            <p:ph type="title" idx="4294967295"/>
          </p:nvPr>
        </p:nvSpPr>
        <p:spPr>
          <a:xfrm>
            <a:off x="1066800" y="76200"/>
            <a:ext cx="67818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F-35B</a:t>
            </a:r>
            <a:endParaRPr lang="en-US" dirty="0" smtClean="0"/>
          </a:p>
        </p:txBody>
      </p:sp>
      <p:pic>
        <p:nvPicPr>
          <p:cNvPr id="54276" name="Picture 2" descr="http://www.afsc.af.mil/shared/media/ggallery/webgraphic/AFG-090606-00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9600" y="5334000"/>
            <a:ext cx="914400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80" y="2067294"/>
            <a:ext cx="4173820" cy="327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302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Content Placeholder 2"/>
          <p:cNvSpPr>
            <a:spLocks noGrp="1"/>
          </p:cNvSpPr>
          <p:nvPr>
            <p:ph idx="4294967295"/>
          </p:nvPr>
        </p:nvSpPr>
        <p:spPr>
          <a:xfrm>
            <a:off x="381000" y="1371600"/>
            <a:ext cx="8229600" cy="4525963"/>
          </a:xfrm>
        </p:spPr>
        <p:txBody>
          <a:bodyPr/>
          <a:lstStyle/>
          <a:p>
            <a:r>
              <a:rPr lang="en-US" sz="2200" dirty="0" smtClean="0"/>
              <a:t>The majority of mid air and near mid air collision events occur in visual meteorological conditions and daylight hours</a:t>
            </a:r>
          </a:p>
          <a:p>
            <a:r>
              <a:rPr lang="en-US" sz="2200" dirty="0" smtClean="0"/>
              <a:t>Aircrew are </a:t>
            </a:r>
            <a:r>
              <a:rPr lang="en-US" sz="2200" u="sng" dirty="0" smtClean="0"/>
              <a:t>never</a:t>
            </a:r>
            <a:r>
              <a:rPr lang="en-US" sz="2200" dirty="0" smtClean="0"/>
              <a:t> absolved of their responsibility to see and avoid air traffic (IFR and VFR)</a:t>
            </a:r>
          </a:p>
          <a:p>
            <a:r>
              <a:rPr lang="en-US" sz="2200" dirty="0" smtClean="0"/>
              <a:t>If you are involved in a near mid air collision, notify your nearest flight safety office </a:t>
            </a:r>
            <a:endParaRPr lang="en-US" sz="2200" dirty="0" smtClean="0"/>
          </a:p>
        </p:txBody>
      </p:sp>
      <p:sp>
        <p:nvSpPr>
          <p:cNvPr id="43010" name="Title 1"/>
          <p:cNvSpPr>
            <a:spLocks noGrp="1"/>
          </p:cNvSpPr>
          <p:nvPr>
            <p:ph type="title" idx="4294967295"/>
          </p:nvPr>
        </p:nvSpPr>
        <p:spPr>
          <a:xfrm>
            <a:off x="304800" y="304800"/>
            <a:ext cx="8229600" cy="1143000"/>
          </a:xfrm>
        </p:spPr>
        <p:txBody>
          <a:bodyPr/>
          <a:lstStyle/>
          <a:p>
            <a:r>
              <a:rPr lang="en-US" dirty="0" smtClean="0"/>
              <a:t>Background</a:t>
            </a:r>
            <a:endParaRPr lang="en-US" dirty="0" smtClean="0"/>
          </a:p>
        </p:txBody>
      </p:sp>
      <p:pic>
        <p:nvPicPr>
          <p:cNvPr id="43012" name="Picture 2" descr="http://www.afsc.af.mil/shared/media/ggallery/webgraphic/AFG-090606-00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9600" y="5105400"/>
            <a:ext cx="914400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56948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Content Placeholder 2"/>
          <p:cNvSpPr>
            <a:spLocks noGrp="1"/>
          </p:cNvSpPr>
          <p:nvPr>
            <p:ph idx="4294967295"/>
          </p:nvPr>
        </p:nvSpPr>
        <p:spPr>
          <a:xfrm>
            <a:off x="4572000" y="1445438"/>
            <a:ext cx="4572000" cy="4525963"/>
          </a:xfrm>
        </p:spPr>
        <p:txBody>
          <a:bodyPr>
            <a:normAutofit/>
          </a:bodyPr>
          <a:lstStyle/>
          <a:p>
            <a:r>
              <a:rPr lang="en-US" sz="2200" dirty="0" smtClean="0"/>
              <a:t>F-16 </a:t>
            </a:r>
            <a:endParaRPr lang="en-US" sz="2200" dirty="0" smtClean="0"/>
          </a:p>
          <a:p>
            <a:pPr lvl="1"/>
            <a:r>
              <a:rPr lang="en-US" dirty="0" smtClean="0"/>
              <a:t>350 </a:t>
            </a:r>
            <a:r>
              <a:rPr lang="en-US" dirty="0" err="1" smtClean="0"/>
              <a:t>kts</a:t>
            </a:r>
            <a:r>
              <a:rPr lang="en-US" dirty="0" smtClean="0"/>
              <a:t> departure</a:t>
            </a:r>
          </a:p>
          <a:p>
            <a:pPr lvl="1"/>
            <a:r>
              <a:rPr lang="en-US" dirty="0" smtClean="0"/>
              <a:t>300 </a:t>
            </a:r>
            <a:r>
              <a:rPr lang="en-US" dirty="0" err="1" smtClean="0"/>
              <a:t>kts</a:t>
            </a:r>
            <a:r>
              <a:rPr lang="en-US" dirty="0" smtClean="0"/>
              <a:t> arrival</a:t>
            </a:r>
          </a:p>
          <a:p>
            <a:pPr lvl="1"/>
            <a:r>
              <a:rPr lang="en-US" dirty="0" smtClean="0"/>
              <a:t>150-175 </a:t>
            </a:r>
            <a:r>
              <a:rPr lang="en-US" dirty="0" err="1" smtClean="0"/>
              <a:t>kts</a:t>
            </a:r>
            <a:r>
              <a:rPr lang="en-US" dirty="0" smtClean="0"/>
              <a:t> final</a:t>
            </a:r>
          </a:p>
          <a:p>
            <a:pPr lvl="1"/>
            <a:r>
              <a:rPr lang="en-US" dirty="0" smtClean="0"/>
              <a:t>Operate at </a:t>
            </a:r>
            <a:r>
              <a:rPr lang="en-US" dirty="0" err="1" smtClean="0"/>
              <a:t>McEntire</a:t>
            </a:r>
            <a:r>
              <a:rPr lang="en-US" dirty="0" smtClean="0"/>
              <a:t> and Shaw</a:t>
            </a:r>
          </a:p>
          <a:p>
            <a:pPr lvl="1"/>
            <a:r>
              <a:rPr lang="en-US" dirty="0"/>
              <a:t>Not TCAS II </a:t>
            </a:r>
            <a:r>
              <a:rPr lang="en-US" dirty="0" smtClean="0"/>
              <a:t>equipped</a:t>
            </a:r>
            <a:endParaRPr lang="en-US" dirty="0" smtClean="0"/>
          </a:p>
          <a:p>
            <a:pPr lvl="1"/>
            <a:endParaRPr lang="en-US" dirty="0" smtClean="0"/>
          </a:p>
          <a:p>
            <a:pPr marL="0" indent="0">
              <a:buNone/>
            </a:pPr>
            <a:endParaRPr lang="en-US" sz="2200" dirty="0" smtClean="0"/>
          </a:p>
          <a:p>
            <a:pPr lvl="1"/>
            <a:endParaRPr lang="en-US" dirty="0" smtClean="0"/>
          </a:p>
        </p:txBody>
      </p:sp>
      <p:sp>
        <p:nvSpPr>
          <p:cNvPr id="54274" name="Title 1"/>
          <p:cNvSpPr>
            <a:spLocks noGrp="1"/>
          </p:cNvSpPr>
          <p:nvPr>
            <p:ph type="title" idx="4294967295"/>
          </p:nvPr>
        </p:nvSpPr>
        <p:spPr>
          <a:xfrm>
            <a:off x="1066800" y="76200"/>
            <a:ext cx="67818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F-16</a:t>
            </a:r>
            <a:endParaRPr lang="en-US" dirty="0" smtClean="0"/>
          </a:p>
        </p:txBody>
      </p:sp>
      <p:pic>
        <p:nvPicPr>
          <p:cNvPr id="54276" name="Picture 2" descr="http://www.afsc.af.mil/shared/media/ggallery/webgraphic/AFG-090606-00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9600" y="5334000"/>
            <a:ext cx="914400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286000"/>
            <a:ext cx="460248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2921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371600"/>
            <a:ext cx="4876800" cy="4615802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 bwMode="auto">
          <a:xfrm>
            <a:off x="2286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kern="0" dirty="0" smtClean="0"/>
              <a:t>Charleston Airspace</a:t>
            </a:r>
            <a:endParaRPr lang="en-US" kern="0" dirty="0" smtClean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5181600" y="1371600"/>
            <a:ext cx="3352800" cy="475456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2857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Pct val="80000"/>
              <a:buFont typeface="Wingdings" pitchFamily="2" charset="2"/>
              <a:buChar char="n"/>
              <a:defRPr sz="2400" b="1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688975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Pct val="135000"/>
              <a:buChar char="•"/>
              <a:defRPr sz="2200" b="1">
                <a:solidFill>
                  <a:srgbClr val="000066"/>
                </a:solidFill>
                <a:latin typeface="+mn-lt"/>
              </a:defRPr>
            </a:lvl2pPr>
            <a:lvl3pPr marL="1027113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Pct val="85000"/>
              <a:buFont typeface="Wingdings" pitchFamily="2" charset="2"/>
              <a:buChar char="w"/>
              <a:defRPr sz="2000" b="1">
                <a:solidFill>
                  <a:srgbClr val="000066"/>
                </a:solidFill>
                <a:latin typeface="+mn-lt"/>
              </a:defRPr>
            </a:lvl3pPr>
            <a:lvl4pPr marL="1371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itchFamily="2" charset="2"/>
              <a:buChar char="n"/>
              <a:defRPr b="1">
                <a:solidFill>
                  <a:srgbClr val="000066"/>
                </a:solidFill>
                <a:latin typeface="+mn-lt"/>
              </a:defRPr>
            </a:lvl4pPr>
            <a:lvl5pPr marL="17145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itchFamily="2" charset="2"/>
              <a:buChar char="n"/>
              <a:defRPr sz="1600" b="1">
                <a:solidFill>
                  <a:srgbClr val="000066"/>
                </a:solidFill>
                <a:latin typeface="+mn-lt"/>
              </a:defRPr>
            </a:lvl5pPr>
            <a:lvl6pPr marL="21717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itchFamily="2" charset="2"/>
              <a:buChar char="n"/>
              <a:defRPr sz="1600" b="1">
                <a:solidFill>
                  <a:srgbClr val="000066"/>
                </a:solidFill>
                <a:latin typeface="+mn-lt"/>
              </a:defRPr>
            </a:lvl6pPr>
            <a:lvl7pPr marL="26289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itchFamily="2" charset="2"/>
              <a:buChar char="n"/>
              <a:defRPr sz="1600" b="1">
                <a:solidFill>
                  <a:srgbClr val="000066"/>
                </a:solidFill>
                <a:latin typeface="+mn-lt"/>
              </a:defRPr>
            </a:lvl7pPr>
            <a:lvl8pPr marL="30861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itchFamily="2" charset="2"/>
              <a:buChar char="n"/>
              <a:defRPr sz="1600" b="1">
                <a:solidFill>
                  <a:srgbClr val="000066"/>
                </a:solidFill>
                <a:latin typeface="+mn-lt"/>
              </a:defRPr>
            </a:lvl8pPr>
            <a:lvl9pPr marL="35433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itchFamily="2" charset="2"/>
              <a:buChar char="n"/>
              <a:defRPr sz="1600" b="1">
                <a:solidFill>
                  <a:srgbClr val="000066"/>
                </a:solidFill>
                <a:latin typeface="+mn-lt"/>
              </a:defRPr>
            </a:lvl9pPr>
          </a:lstStyle>
          <a:p>
            <a:r>
              <a:rPr lang="en-US" sz="2200" kern="0" dirty="0" smtClean="0"/>
              <a:t>Charleston AFB is located in Class C airspace</a:t>
            </a:r>
          </a:p>
          <a:p>
            <a:r>
              <a:rPr lang="en-US" sz="2200" kern="0" dirty="0" smtClean="0"/>
              <a:t>GA and regional aircraft operate at Summerville, Moncks Corner, Mt Pleasant and Charleston executive airports</a:t>
            </a:r>
            <a:endParaRPr lang="en-US" kern="0" dirty="0" smtClean="0"/>
          </a:p>
          <a:p>
            <a:pPr lvl="1"/>
            <a:endParaRPr lang="en-US" kern="0" dirty="0" smtClean="0"/>
          </a:p>
          <a:p>
            <a:endParaRPr lang="en-US" sz="2200" kern="0" dirty="0" smtClean="0"/>
          </a:p>
        </p:txBody>
      </p:sp>
    </p:spTree>
    <p:extLst>
      <p:ext uri="{BB962C8B-B14F-4D97-AF65-F5344CB8AC3E}">
        <p14:creationId xmlns:p14="http://schemas.microsoft.com/office/powerpoint/2010/main" val="16594830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Content Placeholder 2"/>
          <p:cNvSpPr>
            <a:spLocks noGrp="1"/>
          </p:cNvSpPr>
          <p:nvPr>
            <p:ph idx="4294967295"/>
          </p:nvPr>
        </p:nvSpPr>
        <p:spPr>
          <a:xfrm>
            <a:off x="3048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Radar Coverage Around Charleston</a:t>
            </a:r>
          </a:p>
          <a:p>
            <a:pPr lvl="1"/>
            <a:r>
              <a:rPr lang="en-US" dirty="0" smtClean="0"/>
              <a:t>Radar </a:t>
            </a:r>
            <a:r>
              <a:rPr lang="en-US" dirty="0" smtClean="0"/>
              <a:t>service was developed primarily for the separation of IFR traffic from other IFR traffic</a:t>
            </a:r>
          </a:p>
          <a:p>
            <a:pPr lvl="1"/>
            <a:r>
              <a:rPr lang="en-US" dirty="0" smtClean="0"/>
              <a:t>Controllers will assist VFR traffic as time and facilities permit and call the pilot’s attention to any known potential problem or immediate hazard</a:t>
            </a:r>
          </a:p>
          <a:p>
            <a:pPr lvl="1"/>
            <a:r>
              <a:rPr lang="en-US" dirty="0" smtClean="0"/>
              <a:t>Aircraft with an operational transponder appear the same size on a controller’s screen (regardless of actual size)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  <p:sp>
        <p:nvSpPr>
          <p:cNvPr id="52226" name="Title 1"/>
          <p:cNvSpPr>
            <a:spLocks noGrp="1"/>
          </p:cNvSpPr>
          <p:nvPr>
            <p:ph type="title" idx="4294967295"/>
          </p:nvPr>
        </p:nvSpPr>
        <p:spPr>
          <a:xfrm>
            <a:off x="228600" y="274638"/>
            <a:ext cx="8229600" cy="1143000"/>
          </a:xfrm>
        </p:spPr>
        <p:txBody>
          <a:bodyPr/>
          <a:lstStyle/>
          <a:p>
            <a:r>
              <a:rPr lang="en-US" dirty="0" smtClean="0"/>
              <a:t>Radar Services</a:t>
            </a:r>
          </a:p>
        </p:txBody>
      </p:sp>
      <p:pic>
        <p:nvPicPr>
          <p:cNvPr id="52228" name="Picture 2" descr="http://www.afsc.af.mil/shared/media/ggallery/webgraphic/AFG-090606-00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9600" y="5181600"/>
            <a:ext cx="914400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93444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Content Placeholder 2"/>
          <p:cNvSpPr>
            <a:spLocks noGrp="1"/>
          </p:cNvSpPr>
          <p:nvPr>
            <p:ph idx="4294967295"/>
          </p:nvPr>
        </p:nvSpPr>
        <p:spPr>
          <a:xfrm>
            <a:off x="304800" y="1600200"/>
            <a:ext cx="8229600" cy="4525963"/>
          </a:xfrm>
        </p:spPr>
        <p:txBody>
          <a:bodyPr/>
          <a:lstStyle/>
          <a:p>
            <a:pPr marL="285750" lvl="1" indent="-285750">
              <a:buSzPct val="80000"/>
              <a:buFont typeface="Wingdings" pitchFamily="2" charset="2"/>
              <a:buChar char="n"/>
            </a:pPr>
            <a:r>
              <a:rPr lang="en-US" sz="2400" dirty="0" smtClean="0"/>
              <a:t>Radar advisory service (aka Flight Following) for aircraft is specifically designated as a duty that follows the priorities of: Separation, Safety advisories, Other required controller actions</a:t>
            </a:r>
          </a:p>
          <a:p>
            <a:pPr marL="681038" lvl="2" indent="-342900">
              <a:buSzPct val="120000"/>
              <a:buFont typeface="Arial" pitchFamily="34" charset="0"/>
              <a:buChar char="•"/>
            </a:pPr>
            <a:r>
              <a:rPr lang="en-US" dirty="0" smtClean="0"/>
              <a:t>Will be performed on a workload permitting bases only</a:t>
            </a:r>
          </a:p>
          <a:p>
            <a:pPr marL="681038" lvl="2" indent="-342900">
              <a:buSzPct val="120000"/>
              <a:buFont typeface="Arial" pitchFamily="34" charset="0"/>
              <a:buChar char="•"/>
            </a:pPr>
            <a:r>
              <a:rPr lang="en-US" dirty="0" smtClean="0"/>
              <a:t>Valuable tool to aid controllers in aircraft separation</a:t>
            </a:r>
          </a:p>
          <a:p>
            <a:pPr marL="681038" lvl="2" indent="-342900">
              <a:buSzPct val="120000"/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Does not </a:t>
            </a:r>
            <a:r>
              <a:rPr lang="en-US" dirty="0" smtClean="0"/>
              <a:t>alleviate the VFR pilot of separation responsibility</a:t>
            </a:r>
          </a:p>
          <a:p>
            <a:pPr marL="681038" lvl="2" indent="-342900">
              <a:buSzPct val="80000"/>
              <a:buFont typeface="Wingdings" pitchFamily="2" charset="2"/>
              <a:buChar char="§"/>
            </a:pPr>
            <a:endParaRPr lang="en-US" dirty="0" smtClean="0"/>
          </a:p>
        </p:txBody>
      </p:sp>
      <p:sp>
        <p:nvSpPr>
          <p:cNvPr id="53250" name="Title 1"/>
          <p:cNvSpPr>
            <a:spLocks noGrp="1"/>
          </p:cNvSpPr>
          <p:nvPr>
            <p:ph type="title" idx="4294967295"/>
          </p:nvPr>
        </p:nvSpPr>
        <p:spPr>
          <a:xfrm>
            <a:off x="228600" y="274638"/>
            <a:ext cx="8229600" cy="1143000"/>
          </a:xfrm>
        </p:spPr>
        <p:txBody>
          <a:bodyPr/>
          <a:lstStyle/>
          <a:p>
            <a:r>
              <a:rPr lang="en-US" dirty="0" smtClean="0"/>
              <a:t>Radar Services</a:t>
            </a:r>
          </a:p>
        </p:txBody>
      </p:sp>
      <p:pic>
        <p:nvPicPr>
          <p:cNvPr id="53252" name="Picture 2" descr="http://www.afsc.af.mil/shared/media/ggallery/webgraphic/AFG-090606-00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9600" y="5105400"/>
            <a:ext cx="914400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272922" y="6047601"/>
            <a:ext cx="205171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200" dirty="0">
                <a:solidFill>
                  <a:schemeClr val="tx2"/>
                </a:solidFill>
              </a:rPr>
              <a:t>OPR: 437 </a:t>
            </a:r>
            <a:r>
              <a:rPr lang="en-US" sz="1200" dirty="0" smtClean="0">
                <a:solidFill>
                  <a:schemeClr val="tx2"/>
                </a:solidFill>
              </a:rPr>
              <a:t>A/SEF </a:t>
            </a:r>
            <a:r>
              <a:rPr lang="en-US" sz="1200" dirty="0" smtClean="0">
                <a:solidFill>
                  <a:schemeClr val="tx2"/>
                </a:solidFill>
              </a:rPr>
              <a:t>25 Feb 2016</a:t>
            </a:r>
            <a:endParaRPr lang="en-US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4908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2286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kern="0" dirty="0" smtClean="0"/>
              <a:t>North Aux Airfield</a:t>
            </a:r>
            <a:endParaRPr lang="en-US" kern="0" dirty="0" smtClean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5181600" y="1371600"/>
            <a:ext cx="3505200" cy="475456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2857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Pct val="80000"/>
              <a:buFont typeface="Wingdings" pitchFamily="2" charset="2"/>
              <a:buChar char="n"/>
              <a:defRPr sz="2400" b="1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688975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Pct val="135000"/>
              <a:buChar char="•"/>
              <a:defRPr sz="2200" b="1">
                <a:solidFill>
                  <a:srgbClr val="000066"/>
                </a:solidFill>
                <a:latin typeface="+mn-lt"/>
              </a:defRPr>
            </a:lvl2pPr>
            <a:lvl3pPr marL="1027113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Pct val="85000"/>
              <a:buFont typeface="Wingdings" pitchFamily="2" charset="2"/>
              <a:buChar char="w"/>
              <a:defRPr sz="2000" b="1">
                <a:solidFill>
                  <a:srgbClr val="000066"/>
                </a:solidFill>
                <a:latin typeface="+mn-lt"/>
              </a:defRPr>
            </a:lvl3pPr>
            <a:lvl4pPr marL="1371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itchFamily="2" charset="2"/>
              <a:buChar char="n"/>
              <a:defRPr b="1">
                <a:solidFill>
                  <a:srgbClr val="000066"/>
                </a:solidFill>
                <a:latin typeface="+mn-lt"/>
              </a:defRPr>
            </a:lvl4pPr>
            <a:lvl5pPr marL="17145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itchFamily="2" charset="2"/>
              <a:buChar char="n"/>
              <a:defRPr sz="1600" b="1">
                <a:solidFill>
                  <a:srgbClr val="000066"/>
                </a:solidFill>
                <a:latin typeface="+mn-lt"/>
              </a:defRPr>
            </a:lvl5pPr>
            <a:lvl6pPr marL="21717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itchFamily="2" charset="2"/>
              <a:buChar char="n"/>
              <a:defRPr sz="1600" b="1">
                <a:solidFill>
                  <a:srgbClr val="000066"/>
                </a:solidFill>
                <a:latin typeface="+mn-lt"/>
              </a:defRPr>
            </a:lvl6pPr>
            <a:lvl7pPr marL="26289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itchFamily="2" charset="2"/>
              <a:buChar char="n"/>
              <a:defRPr sz="1600" b="1">
                <a:solidFill>
                  <a:srgbClr val="000066"/>
                </a:solidFill>
                <a:latin typeface="+mn-lt"/>
              </a:defRPr>
            </a:lvl7pPr>
            <a:lvl8pPr marL="30861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itchFamily="2" charset="2"/>
              <a:buChar char="n"/>
              <a:defRPr sz="1600" b="1">
                <a:solidFill>
                  <a:srgbClr val="000066"/>
                </a:solidFill>
                <a:latin typeface="+mn-lt"/>
              </a:defRPr>
            </a:lvl8pPr>
            <a:lvl9pPr marL="35433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itchFamily="2" charset="2"/>
              <a:buChar char="n"/>
              <a:defRPr sz="1600" b="1">
                <a:solidFill>
                  <a:srgbClr val="000066"/>
                </a:solidFill>
                <a:latin typeface="+mn-lt"/>
              </a:defRPr>
            </a:lvl9pPr>
          </a:lstStyle>
          <a:p>
            <a:r>
              <a:rPr lang="en-US" sz="2200" kern="0" dirty="0" smtClean="0"/>
              <a:t>Auxiliary field for C17 and C130 operations</a:t>
            </a:r>
          </a:p>
          <a:p>
            <a:r>
              <a:rPr lang="en-US" kern="0" dirty="0" smtClean="0"/>
              <a:t>Maintained and operated by 437 AW</a:t>
            </a:r>
          </a:p>
          <a:p>
            <a:r>
              <a:rPr lang="en-US" kern="0" dirty="0" smtClean="0"/>
              <a:t>Airdrop operations up to 3000’ MSL</a:t>
            </a:r>
          </a:p>
          <a:p>
            <a:r>
              <a:rPr lang="en-US" kern="0" dirty="0" smtClean="0"/>
              <a:t>Contact KCAE approach prior to operations</a:t>
            </a:r>
          </a:p>
          <a:p>
            <a:pPr lvl="1"/>
            <a:endParaRPr lang="en-US" kern="0" dirty="0" smtClean="0"/>
          </a:p>
          <a:p>
            <a:endParaRPr lang="en-US" sz="2200" kern="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905000"/>
            <a:ext cx="48006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4264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Content Placeholder 2"/>
          <p:cNvSpPr>
            <a:spLocks noGrp="1"/>
          </p:cNvSpPr>
          <p:nvPr>
            <p:ph idx="4294967295"/>
          </p:nvPr>
        </p:nvSpPr>
        <p:spPr>
          <a:xfrm>
            <a:off x="304800" y="1600200"/>
            <a:ext cx="8229600" cy="4525963"/>
          </a:xfrm>
        </p:spPr>
        <p:txBody>
          <a:bodyPr/>
          <a:lstStyle/>
          <a:p>
            <a:pPr marL="285750" lvl="1" indent="-285750">
              <a:buSzPct val="80000"/>
              <a:buFont typeface="Wingdings" pitchFamily="2" charset="2"/>
              <a:buChar char="n"/>
            </a:pPr>
            <a:r>
              <a:rPr lang="en-US" sz="2400" dirty="0" smtClean="0"/>
              <a:t>GAMECOCK B-D, POINSETT, BEAUFORT 1-3 MOAS operational by NOTAM</a:t>
            </a:r>
          </a:p>
          <a:p>
            <a:pPr marL="285750" lvl="1" indent="-285750">
              <a:buSzPct val="80000"/>
              <a:buFont typeface="Wingdings" pitchFamily="2" charset="2"/>
              <a:buChar char="n"/>
            </a:pPr>
            <a:r>
              <a:rPr lang="en-US" sz="2400" dirty="0" smtClean="0"/>
              <a:t>Aircraft may operate in excess 250 knots &lt;10,000’ MSL</a:t>
            </a:r>
          </a:p>
          <a:p>
            <a:pPr marL="285750" lvl="1" indent="-285750">
              <a:buSzPct val="80000"/>
              <a:buFont typeface="Wingdings" pitchFamily="2" charset="2"/>
              <a:buChar char="n"/>
            </a:pPr>
            <a:r>
              <a:rPr lang="en-US" sz="2400" dirty="0" smtClean="0"/>
              <a:t>Activity status may change frequently</a:t>
            </a:r>
          </a:p>
          <a:p>
            <a:pPr marL="285750" lvl="1" indent="-285750">
              <a:buSzPct val="80000"/>
              <a:buFont typeface="Wingdings" pitchFamily="2" charset="2"/>
              <a:buChar char="n"/>
            </a:pPr>
            <a:r>
              <a:rPr lang="en-US" sz="2400" dirty="0" smtClean="0"/>
              <a:t>When MOAs in use, non-participating IFR traffic may be cleared through if IFR separation can be provided by ATC</a:t>
            </a:r>
          </a:p>
          <a:p>
            <a:pPr marL="285750" lvl="1" indent="-285750">
              <a:buSzPct val="80000"/>
              <a:buFont typeface="Wingdings" pitchFamily="2" charset="2"/>
              <a:buChar char="n"/>
            </a:pPr>
            <a:r>
              <a:rPr lang="en-US" sz="2400" dirty="0" smtClean="0"/>
              <a:t>Pilots should contact ATC or FSS to determine status of MOAs</a:t>
            </a:r>
            <a:endParaRPr lang="en-US" sz="2400" dirty="0" smtClean="0"/>
          </a:p>
          <a:p>
            <a:pPr marL="285750" lvl="1" indent="-285750">
              <a:buSzPct val="80000"/>
              <a:buFont typeface="Wingdings" pitchFamily="2" charset="2"/>
              <a:buChar char="n"/>
            </a:pPr>
            <a:endParaRPr lang="en-US" dirty="0" smtClean="0"/>
          </a:p>
          <a:p>
            <a:pPr marL="681038" lvl="2" indent="-342900">
              <a:buSzPct val="80000"/>
              <a:buFont typeface="Wingdings" pitchFamily="2" charset="2"/>
              <a:buChar char="§"/>
            </a:pPr>
            <a:endParaRPr lang="en-US" dirty="0" smtClean="0"/>
          </a:p>
        </p:txBody>
      </p:sp>
      <p:sp>
        <p:nvSpPr>
          <p:cNvPr id="53250" name="Title 1"/>
          <p:cNvSpPr>
            <a:spLocks noGrp="1"/>
          </p:cNvSpPr>
          <p:nvPr>
            <p:ph type="title" idx="4294967295"/>
          </p:nvPr>
        </p:nvSpPr>
        <p:spPr>
          <a:xfrm>
            <a:off x="228600" y="274638"/>
            <a:ext cx="8229600" cy="1143000"/>
          </a:xfrm>
        </p:spPr>
        <p:txBody>
          <a:bodyPr/>
          <a:lstStyle/>
          <a:p>
            <a:r>
              <a:rPr lang="en-US" dirty="0" smtClean="0"/>
              <a:t>Military Operating Areas</a:t>
            </a:r>
            <a:endParaRPr lang="en-US" dirty="0" smtClean="0"/>
          </a:p>
        </p:txBody>
      </p:sp>
      <p:pic>
        <p:nvPicPr>
          <p:cNvPr id="53252" name="Picture 2" descr="http://www.afsc.af.mil/shared/media/ggallery/webgraphic/AFG-090606-00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9600" y="5105400"/>
            <a:ext cx="914400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272922" y="6047601"/>
            <a:ext cx="197316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200" dirty="0" smtClean="0">
                <a:solidFill>
                  <a:schemeClr val="tx2"/>
                </a:solidFill>
              </a:rPr>
              <a:t>Source: AIM Section 4 3-4-5</a:t>
            </a:r>
            <a:endParaRPr lang="en-US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3697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524000"/>
            <a:ext cx="8562280" cy="44958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 bwMode="auto">
          <a:xfrm>
            <a:off x="2286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kern="0" dirty="0" smtClean="0"/>
              <a:t>GAMECOCK B-D</a:t>
            </a:r>
            <a:endParaRPr lang="en-US" kern="0" dirty="0" smtClean="0"/>
          </a:p>
        </p:txBody>
      </p:sp>
    </p:spTree>
    <p:extLst>
      <p:ext uri="{BB962C8B-B14F-4D97-AF65-F5344CB8AC3E}">
        <p14:creationId xmlns:p14="http://schemas.microsoft.com/office/powerpoint/2010/main" val="21260284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MC2003_Template (adjusted)">
  <a:themeElements>
    <a:clrScheme name="">
      <a:dk1>
        <a:srgbClr val="003399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2A82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MC2003_Template (adjusted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000000"/>
          </a:solidFill>
          <a:prstDash val="dash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82550" tIns="41275" rIns="82550" bIns="41275" numCol="1" anchor="ctr" anchorCtr="0" compatLnSpc="1">
        <a:prstTxWarp prst="textNoShape">
          <a:avLst/>
        </a:prstTxWarp>
        <a:spAutoFit/>
      </a:bodyPr>
      <a:lstStyle>
        <a:defPPr marL="0" marR="0" indent="0" algn="ctr" defTabSz="739775" rtl="0" eaLnBrk="0" fontAlgn="base" latinLnBrk="0" hangingPunct="0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rgbClr val="0000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000000"/>
          </a:solidFill>
          <a:prstDash val="dash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82550" tIns="41275" rIns="82550" bIns="41275" numCol="1" anchor="ctr" anchorCtr="0" compatLnSpc="1">
        <a:prstTxWarp prst="textNoShape">
          <a:avLst/>
        </a:prstTxWarp>
        <a:spAutoFit/>
      </a:bodyPr>
      <a:lstStyle>
        <a:defPPr marL="0" marR="0" indent="0" algn="ctr" defTabSz="739775" rtl="0" eaLnBrk="0" fontAlgn="base" latinLnBrk="0" hangingPunct="0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rgbClr val="0000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AMC2003_Template (adjusted) 1">
        <a:dk1>
          <a:srgbClr val="000066"/>
        </a:dk1>
        <a:lt1>
          <a:srgbClr val="FFFFFF"/>
        </a:lt1>
        <a:dk2>
          <a:srgbClr val="000066"/>
        </a:dk2>
        <a:lt2>
          <a:srgbClr val="111111"/>
        </a:lt2>
        <a:accent1>
          <a:srgbClr val="00FF00"/>
        </a:accent1>
        <a:accent2>
          <a:srgbClr val="3333CC"/>
        </a:accent2>
        <a:accent3>
          <a:srgbClr val="FFFFFF"/>
        </a:accent3>
        <a:accent4>
          <a:srgbClr val="000056"/>
        </a:accent4>
        <a:accent5>
          <a:srgbClr val="AAFFAA"/>
        </a:accent5>
        <a:accent6>
          <a:srgbClr val="2D2DB9"/>
        </a:accent6>
        <a:hlink>
          <a:srgbClr val="0099FF"/>
        </a:hlink>
        <a:folHlink>
          <a:srgbClr val="FF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TACS-18 Template">
  <a:themeElements>
    <a:clrScheme name="MTACS-18 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TACS-18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TACS-18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TACS-18 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TACS-18 Templat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TACS-18 Templat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TACS-18 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TACS-18 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TACS-18 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2b28c2b0-c2cc-4426-907b-b0e2243a1f2c">NMNYUNSKVJMM-1403698122-94</_dlc_DocId>
    <_dlc_DocIdUrl xmlns="2b28c2b0-c2cc-4426-907b-b0e2243a1f2c">
      <Url>https://usaf.dps.mil/sites/JB-CHS/437AW/437SA/_layouts/15/DocIdRedir.aspx?ID=NMNYUNSKVJMM-1403698122-94</Url>
      <Description>NMNYUNSKVJMM-1403698122-94</Description>
    </_dlc_DocIdUrl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C95D56365922E47B011F9EC3EA29D96" ma:contentTypeVersion="11" ma:contentTypeDescription="Create a new document." ma:contentTypeScope="" ma:versionID="94e5fd860eae620be73130c2fb83f4f1">
  <xsd:schema xmlns:xsd="http://www.w3.org/2001/XMLSchema" xmlns:xs="http://www.w3.org/2001/XMLSchema" xmlns:p="http://schemas.microsoft.com/office/2006/metadata/properties" xmlns:ns2="2b28c2b0-c2cc-4426-907b-b0e2243a1f2c" xmlns:ns3="3b988591-71af-4728-8bb4-1d741815bbe8" targetNamespace="http://schemas.microsoft.com/office/2006/metadata/properties" ma:root="true" ma:fieldsID="7305742aced303dfbe21d5af19b7b3db" ns2:_="" ns3:_="">
    <xsd:import namespace="2b28c2b0-c2cc-4426-907b-b0e2243a1f2c"/>
    <xsd:import namespace="3b988591-71af-4728-8bb4-1d741815bbe8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28c2b0-c2cc-4426-907b-b0e2243a1f2c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988591-71af-4728-8bb4-1d741815bbe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>
  <Receiver xmlns=""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 xmlns=""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 xmlns=""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 xmlns=""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D5AE69D-0988-41CA-B0D8-07D2E0129F07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3b988591-71af-4728-8bb4-1d741815bbe8"/>
    <ds:schemaRef ds:uri="http://schemas.microsoft.com/office/2006/documentManagement/types"/>
    <ds:schemaRef ds:uri="http://purl.org/dc/elements/1.1/"/>
    <ds:schemaRef ds:uri="2b28c2b0-c2cc-4426-907b-b0e2243a1f2c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0B30C0FF-8EA6-4AB4-B603-31CCD5BCB55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b28c2b0-c2cc-4426-907b-b0e2243a1f2c"/>
    <ds:schemaRef ds:uri="3b988591-71af-4728-8bb4-1d741815bbe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0CE4FF5-9A29-4631-92FD-F9739F2EE591}">
  <ds:schemaRefs>
    <ds:schemaRef ds:uri="http://schemas.microsoft.com/sharepoint/events"/>
    <ds:schemaRef ds:uri=""/>
  </ds:schemaRefs>
</ds:datastoreItem>
</file>

<file path=customXml/itemProps4.xml><?xml version="1.0" encoding="utf-8"?>
<ds:datastoreItem xmlns:ds="http://schemas.openxmlformats.org/officeDocument/2006/customXml" ds:itemID="{EEAB1A20-C856-451C-A029-211158FFFC9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360</TotalTime>
  <Words>1071</Words>
  <Application>Microsoft Office PowerPoint</Application>
  <PresentationFormat>On-screen Show (4:3)</PresentationFormat>
  <Paragraphs>190</Paragraphs>
  <Slides>30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Calibri</vt:lpstr>
      <vt:lpstr>Century Schoolbook</vt:lpstr>
      <vt:lpstr>Times New Roman</vt:lpstr>
      <vt:lpstr>Wingdings</vt:lpstr>
      <vt:lpstr>AMC2003_Template (adjusted)</vt:lpstr>
      <vt:lpstr>MTACS-18 Template</vt:lpstr>
      <vt:lpstr>PowerPoint Presentation</vt:lpstr>
      <vt:lpstr>Outline</vt:lpstr>
      <vt:lpstr>Background</vt:lpstr>
      <vt:lpstr>PowerPoint Presentation</vt:lpstr>
      <vt:lpstr>Radar Services</vt:lpstr>
      <vt:lpstr>Radar Services</vt:lpstr>
      <vt:lpstr>PowerPoint Presentation</vt:lpstr>
      <vt:lpstr>Military Operating Areas</vt:lpstr>
      <vt:lpstr>PowerPoint Presentation</vt:lpstr>
      <vt:lpstr>PowerPoint Presentation</vt:lpstr>
      <vt:lpstr>Warning Areas</vt:lpstr>
      <vt:lpstr>PowerPoint Presentation</vt:lpstr>
      <vt:lpstr>Local Military Training Routes</vt:lpstr>
      <vt:lpstr>IR 035</vt:lpstr>
      <vt:lpstr>PowerPoint Presentation</vt:lpstr>
      <vt:lpstr>IR 036</vt:lpstr>
      <vt:lpstr>PowerPoint Presentation</vt:lpstr>
      <vt:lpstr>VR 1040</vt:lpstr>
      <vt:lpstr>PowerPoint Presentation</vt:lpstr>
      <vt:lpstr>VR 1041</vt:lpstr>
      <vt:lpstr>PowerPoint Presentation</vt:lpstr>
      <vt:lpstr>Traffic Alert &amp; Collision Avoidance System (TCAS)</vt:lpstr>
      <vt:lpstr>C-17 Operations</vt:lpstr>
      <vt:lpstr>Hazardous Air Traffic Report</vt:lpstr>
      <vt:lpstr>Right of Way Rules</vt:lpstr>
      <vt:lpstr>Right of Way Rules</vt:lpstr>
      <vt:lpstr>Contact Info</vt:lpstr>
      <vt:lpstr>F-18</vt:lpstr>
      <vt:lpstr>F-35B</vt:lpstr>
      <vt:lpstr>F-16</vt:lpstr>
    </vt:vector>
  </TitlesOfParts>
  <Company>U.S Air Force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1024375796C</dc:creator>
  <cp:lastModifiedBy>LAGES, ANTHONY M Capt USAF AMC 437 AW/SE</cp:lastModifiedBy>
  <cp:revision>37</cp:revision>
  <dcterms:created xsi:type="dcterms:W3CDTF">2013-08-22T14:16:20Z</dcterms:created>
  <dcterms:modified xsi:type="dcterms:W3CDTF">2022-02-07T16:00:18Z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0x0101008C95D56365922E47B011F9EC3EA29D96</vt:lpwstr>
  </property>
  <property fmtid="{D5CDD505-2E9C-101B-9397-08002B2CF9AE}" pid="3" name="_dlc_DocIdItemGuid">
    <vt:lpwstr>5291c42e-c79d-4a16-a629-7ffbaaf9058c</vt:lpwstr>
  </property>
  <property fmtid="{D5CDD505-2E9C-101B-9397-08002B2CF9AE}" pid="4" name="Order">
    <vt:r8>300</vt:r8>
  </property>
</Properties>
</file>